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Canva Sans" panose="020B0604020202020204" charset="0"/>
      <p:regular r:id="rId16"/>
    </p:embeddedFont>
    <p:embeddedFont>
      <p:font typeface="Canva Sans Bold" panose="020B0604020202020204" charset="0"/>
      <p:regular r:id="rId17"/>
    </p:embeddedFont>
    <p:embeddedFont>
      <p:font typeface="Codec Pro ExtraBold" panose="020B0604020202020204" charset="0"/>
      <p:regular r:id="rId18"/>
    </p:embeddedFont>
    <p:embeddedFont>
      <p:font typeface="Codec Pro ExtraBold Bold" panose="020B0604020202020204" charset="0"/>
      <p:regular r:id="rId19"/>
    </p:embeddedFont>
    <p:embeddedFont>
      <p:font typeface="IBM Plex Sans Bold" panose="020B0604020202020204" charset="0"/>
      <p:regular r:id="rId20"/>
    </p:embeddedFont>
    <p:embeddedFont>
      <p:font typeface="Open Sauce 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5" d="100"/>
          <a:sy n="45" d="100"/>
        </p:scale>
        <p:origin x="800"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jpeg>
</file>

<file path=ppt/media/image10.svg>
</file>

<file path=ppt/media/image11.png>
</file>

<file path=ppt/media/image12.svg>
</file>

<file path=ppt/media/image13.png>
</file>

<file path=ppt/media/image14.svg>
</file>

<file path=ppt/media/image15.jpeg>
</file>

<file path=ppt/media/image16.png>
</file>

<file path=ppt/media/image17.svg>
</file>

<file path=ppt/media/image18.png>
</file>

<file path=ppt/media/image19.png>
</file>

<file path=ppt/media/image2.png>
</file>

<file path=ppt/media/image20.png>
</file>

<file path=ppt/media/image21.svg>
</file>

<file path=ppt/media/image22.png>
</file>

<file path=ppt/media/image23.png>
</file>

<file path=ppt/media/image3.svg>
</file>

<file path=ppt/media/image4.png>
</file>

<file path=ppt/media/image5.svg>
</file>

<file path=ppt/media/image6.jpe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7.sv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13430441" y="0"/>
            <a:ext cx="4857559" cy="10287000"/>
            <a:chOff x="0" y="0"/>
            <a:chExt cx="6476745" cy="13716000"/>
          </a:xfrm>
        </p:grpSpPr>
        <p:pic>
          <p:nvPicPr>
            <p:cNvPr id="3" name="Picture 3"/>
            <p:cNvPicPr>
              <a:picLocks noChangeAspect="1"/>
            </p:cNvPicPr>
            <p:nvPr/>
          </p:nvPicPr>
          <p:blipFill>
            <a:blip r:embed="rId2">
              <a:alphaModFix amt="28000"/>
            </a:blip>
            <a:srcRect l="34259" r="34259"/>
            <a:stretch>
              <a:fillRect/>
            </a:stretch>
          </p:blipFill>
          <p:spPr>
            <a:xfrm>
              <a:off x="0" y="0"/>
              <a:ext cx="6476745" cy="13716000"/>
            </a:xfrm>
            <a:prstGeom prst="rect">
              <a:avLst/>
            </a:prstGeom>
          </p:spPr>
        </p:pic>
      </p:grpSp>
      <p:sp>
        <p:nvSpPr>
          <p:cNvPr id="4" name="Freeform 4"/>
          <p:cNvSpPr/>
          <p:nvPr/>
        </p:nvSpPr>
        <p:spPr>
          <a:xfrm>
            <a:off x="16384715" y="9009597"/>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grpSp>
        <p:nvGrpSpPr>
          <p:cNvPr id="5" name="Group 5"/>
          <p:cNvGrpSpPr/>
          <p:nvPr/>
        </p:nvGrpSpPr>
        <p:grpSpPr>
          <a:xfrm>
            <a:off x="1227773" y="4163622"/>
            <a:ext cx="110236" cy="2818996"/>
            <a:chOff x="0" y="0"/>
            <a:chExt cx="26312" cy="672855"/>
          </a:xfrm>
        </p:grpSpPr>
        <p:sp>
          <p:nvSpPr>
            <p:cNvPr id="6" name="Freeform 6"/>
            <p:cNvSpPr/>
            <p:nvPr/>
          </p:nvSpPr>
          <p:spPr>
            <a:xfrm>
              <a:off x="0" y="0"/>
              <a:ext cx="26312" cy="672855"/>
            </a:xfrm>
            <a:custGeom>
              <a:avLst/>
              <a:gdLst/>
              <a:ahLst/>
              <a:cxnLst/>
              <a:rect l="l" t="t" r="r" b="b"/>
              <a:pathLst>
                <a:path w="26312" h="672855">
                  <a:moveTo>
                    <a:pt x="0" y="0"/>
                  </a:moveTo>
                  <a:lnTo>
                    <a:pt x="26312" y="0"/>
                  </a:lnTo>
                  <a:lnTo>
                    <a:pt x="26312" y="672855"/>
                  </a:lnTo>
                  <a:lnTo>
                    <a:pt x="0" y="672855"/>
                  </a:lnTo>
                  <a:close/>
                </a:path>
              </a:pathLst>
            </a:custGeom>
            <a:solidFill>
              <a:srgbClr val="FFFFFF"/>
            </a:solidFill>
          </p:spPr>
          <p:txBody>
            <a:bodyPr/>
            <a:lstStyle/>
            <a:p>
              <a:endParaRPr lang="en-IN"/>
            </a:p>
          </p:txBody>
        </p:sp>
        <p:sp>
          <p:nvSpPr>
            <p:cNvPr id="7" name="TextBox 7"/>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a:off x="-1543050" y="-558218"/>
            <a:ext cx="3086100" cy="11299900"/>
            <a:chOff x="0" y="0"/>
            <a:chExt cx="812800" cy="2976105"/>
          </a:xfrm>
        </p:grpSpPr>
        <p:sp>
          <p:nvSpPr>
            <p:cNvPr id="9" name="Freeform 9"/>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txBody>
            <a:bodyPr/>
            <a:lstStyle/>
            <a:p>
              <a:endParaRPr lang="en-IN"/>
            </a:p>
          </p:txBody>
        </p:sp>
        <p:sp>
          <p:nvSpPr>
            <p:cNvPr id="10" name="TextBox 10"/>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11" name="Freeform 11"/>
          <p:cNvSpPr/>
          <p:nvPr/>
        </p:nvSpPr>
        <p:spPr>
          <a:xfrm>
            <a:off x="-2777871" y="-207071"/>
            <a:ext cx="3806571" cy="2083232"/>
          </a:xfrm>
          <a:custGeom>
            <a:avLst/>
            <a:gdLst/>
            <a:ahLst/>
            <a:cxnLst/>
            <a:rect l="l" t="t" r="r" b="b"/>
            <a:pathLst>
              <a:path w="3806571" h="2083232">
                <a:moveTo>
                  <a:pt x="0" y="0"/>
                </a:moveTo>
                <a:lnTo>
                  <a:pt x="3806571" y="0"/>
                </a:lnTo>
                <a:lnTo>
                  <a:pt x="3806571" y="2083233"/>
                </a:lnTo>
                <a:lnTo>
                  <a:pt x="0" y="20832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grpSp>
        <p:nvGrpSpPr>
          <p:cNvPr id="12" name="Group 12"/>
          <p:cNvGrpSpPr/>
          <p:nvPr/>
        </p:nvGrpSpPr>
        <p:grpSpPr>
          <a:xfrm>
            <a:off x="3117108" y="1291543"/>
            <a:ext cx="8291601" cy="1169238"/>
            <a:chOff x="0" y="0"/>
            <a:chExt cx="2183796" cy="307947"/>
          </a:xfrm>
        </p:grpSpPr>
        <p:sp>
          <p:nvSpPr>
            <p:cNvPr id="13" name="Freeform 13"/>
            <p:cNvSpPr/>
            <p:nvPr/>
          </p:nvSpPr>
          <p:spPr>
            <a:xfrm>
              <a:off x="0" y="0"/>
              <a:ext cx="2183796" cy="307947"/>
            </a:xfrm>
            <a:custGeom>
              <a:avLst/>
              <a:gdLst/>
              <a:ahLst/>
              <a:cxnLst/>
              <a:rect l="l" t="t" r="r" b="b"/>
              <a:pathLst>
                <a:path w="2183796" h="307947">
                  <a:moveTo>
                    <a:pt x="47619" y="0"/>
                  </a:moveTo>
                  <a:lnTo>
                    <a:pt x="2136177" y="0"/>
                  </a:lnTo>
                  <a:cubicBezTo>
                    <a:pt x="2162476" y="0"/>
                    <a:pt x="2183796" y="21320"/>
                    <a:pt x="2183796" y="47619"/>
                  </a:cubicBezTo>
                  <a:lnTo>
                    <a:pt x="2183796" y="260328"/>
                  </a:lnTo>
                  <a:cubicBezTo>
                    <a:pt x="2183796" y="286628"/>
                    <a:pt x="2162476" y="307947"/>
                    <a:pt x="2136177" y="307947"/>
                  </a:cubicBezTo>
                  <a:lnTo>
                    <a:pt x="47619" y="307947"/>
                  </a:lnTo>
                  <a:cubicBezTo>
                    <a:pt x="21320" y="307947"/>
                    <a:pt x="0" y="286628"/>
                    <a:pt x="0" y="260328"/>
                  </a:cubicBezTo>
                  <a:lnTo>
                    <a:pt x="0" y="47619"/>
                  </a:lnTo>
                  <a:cubicBezTo>
                    <a:pt x="0" y="21320"/>
                    <a:pt x="21320" y="0"/>
                    <a:pt x="47619" y="0"/>
                  </a:cubicBezTo>
                  <a:close/>
                </a:path>
              </a:pathLst>
            </a:custGeom>
            <a:solidFill>
              <a:srgbClr val="1C5739"/>
            </a:solidFill>
          </p:spPr>
          <p:txBody>
            <a:bodyPr/>
            <a:lstStyle/>
            <a:p>
              <a:endParaRPr lang="en-IN"/>
            </a:p>
          </p:txBody>
        </p:sp>
        <p:sp>
          <p:nvSpPr>
            <p:cNvPr id="14" name="TextBox 14"/>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15" name="TextBox 15"/>
          <p:cNvSpPr txBox="1"/>
          <p:nvPr/>
        </p:nvSpPr>
        <p:spPr>
          <a:xfrm>
            <a:off x="1784289" y="3017899"/>
            <a:ext cx="11198477" cy="3212023"/>
          </a:xfrm>
          <a:prstGeom prst="rect">
            <a:avLst/>
          </a:prstGeom>
        </p:spPr>
        <p:txBody>
          <a:bodyPr lIns="0" tIns="0" rIns="0" bIns="0" rtlCol="0" anchor="t">
            <a:spAutoFit/>
          </a:bodyPr>
          <a:lstStyle/>
          <a:p>
            <a:pPr algn="ctr">
              <a:lnSpc>
                <a:spcPts val="8284"/>
              </a:lnSpc>
            </a:pPr>
            <a:r>
              <a:rPr lang="en-US" sz="5917">
                <a:solidFill>
                  <a:srgbClr val="000000"/>
                </a:solidFill>
                <a:latin typeface="Codec Pro ExtraBold Bold"/>
              </a:rPr>
              <a:t>PREDICTION OF SOLAR POWER GENERATION BASED ON WEATHER FORECAST</a:t>
            </a:r>
          </a:p>
        </p:txBody>
      </p:sp>
      <p:sp>
        <p:nvSpPr>
          <p:cNvPr id="16" name="TextBox 16"/>
          <p:cNvSpPr txBox="1"/>
          <p:nvPr/>
        </p:nvSpPr>
        <p:spPr>
          <a:xfrm>
            <a:off x="3117108" y="6592381"/>
            <a:ext cx="7506396" cy="2138350"/>
          </a:xfrm>
          <a:prstGeom prst="rect">
            <a:avLst/>
          </a:prstGeom>
        </p:spPr>
        <p:txBody>
          <a:bodyPr lIns="0" tIns="0" rIns="0" bIns="0" rtlCol="0" anchor="t">
            <a:spAutoFit/>
          </a:bodyPr>
          <a:lstStyle/>
          <a:p>
            <a:pPr algn="ctr">
              <a:lnSpc>
                <a:spcPts val="3413"/>
              </a:lnSpc>
            </a:pPr>
            <a:r>
              <a:rPr lang="en-US" sz="2437">
                <a:solidFill>
                  <a:srgbClr val="000000"/>
                </a:solidFill>
                <a:latin typeface="IBM Plex Sans Bold"/>
              </a:rPr>
              <a:t>JULIAN GRAF</a:t>
            </a:r>
          </a:p>
          <a:p>
            <a:pPr algn="ctr">
              <a:lnSpc>
                <a:spcPts val="3413"/>
              </a:lnSpc>
            </a:pPr>
            <a:r>
              <a:rPr lang="en-US" sz="2437">
                <a:solidFill>
                  <a:srgbClr val="000000"/>
                </a:solidFill>
                <a:latin typeface="IBM Plex Sans Bold"/>
              </a:rPr>
              <a:t>AMRUTHA M </a:t>
            </a:r>
          </a:p>
          <a:p>
            <a:pPr algn="ctr">
              <a:lnSpc>
                <a:spcPts val="3413"/>
              </a:lnSpc>
            </a:pPr>
            <a:r>
              <a:rPr lang="en-US" sz="2437">
                <a:solidFill>
                  <a:srgbClr val="000000"/>
                </a:solidFill>
                <a:latin typeface="IBM Plex Sans Bold"/>
              </a:rPr>
              <a:t>ANSIKA BABU</a:t>
            </a:r>
          </a:p>
          <a:p>
            <a:pPr algn="ctr">
              <a:lnSpc>
                <a:spcPts val="3413"/>
              </a:lnSpc>
            </a:pPr>
            <a:r>
              <a:rPr lang="en-US" sz="2437">
                <a:solidFill>
                  <a:srgbClr val="000000"/>
                </a:solidFill>
                <a:latin typeface="IBM Plex Sans Bold"/>
              </a:rPr>
              <a:t>3 MSc DataScience</a:t>
            </a:r>
          </a:p>
          <a:p>
            <a:pPr algn="ctr">
              <a:lnSpc>
                <a:spcPts val="3413"/>
              </a:lnSpc>
              <a:spcBef>
                <a:spcPct val="0"/>
              </a:spcBef>
            </a:pPr>
            <a:r>
              <a:rPr lang="en-US" sz="2437">
                <a:solidFill>
                  <a:srgbClr val="000000"/>
                </a:solidFill>
                <a:latin typeface="IBM Plex Sans Bold"/>
              </a:rPr>
              <a:t>Department of Statistics and Data Science</a:t>
            </a:r>
          </a:p>
        </p:txBody>
      </p:sp>
      <p:sp>
        <p:nvSpPr>
          <p:cNvPr id="17" name="TextBox 17"/>
          <p:cNvSpPr txBox="1"/>
          <p:nvPr/>
        </p:nvSpPr>
        <p:spPr>
          <a:xfrm>
            <a:off x="3971971" y="1619081"/>
            <a:ext cx="6581874" cy="476250"/>
          </a:xfrm>
          <a:prstGeom prst="rect">
            <a:avLst/>
          </a:prstGeom>
        </p:spPr>
        <p:txBody>
          <a:bodyPr lIns="0" tIns="0" rIns="0" bIns="0" rtlCol="0" anchor="t">
            <a:spAutoFit/>
          </a:bodyPr>
          <a:lstStyle/>
          <a:p>
            <a:pPr algn="ctr">
              <a:lnSpc>
                <a:spcPts val="3899"/>
              </a:lnSpc>
              <a:spcBef>
                <a:spcPct val="0"/>
              </a:spcBef>
            </a:pPr>
            <a:r>
              <a:rPr lang="en-US" sz="2999">
                <a:solidFill>
                  <a:srgbClr val="FDFBFB"/>
                </a:solidFill>
                <a:latin typeface="Open Sauce Bold"/>
              </a:rPr>
              <a:t>TEAM : ECOEARNING ENTHUSIAST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3" name="Group 3"/>
          <p:cNvGrpSpPr/>
          <p:nvPr/>
        </p:nvGrpSpPr>
        <p:grpSpPr>
          <a:xfrm>
            <a:off x="16887962" y="5985119"/>
            <a:ext cx="2085109" cy="2085109"/>
            <a:chOff x="0" y="0"/>
            <a:chExt cx="812800" cy="812800"/>
          </a:xfrm>
        </p:grpSpPr>
        <p:sp>
          <p:nvSpPr>
            <p:cNvPr id="4" name="Freeform 4"/>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C5739"/>
            </a:solidFill>
            <a:ln>
              <a:noFill/>
            </a:ln>
          </p:spPr>
          <p:txBody>
            <a:bodyPr/>
            <a:lstStyle/>
            <a:p>
              <a:endParaRPr lang="en-IN"/>
            </a:p>
          </p:txBody>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1560220" y="1728186"/>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7" name="Group 7"/>
          <p:cNvGrpSpPr/>
          <p:nvPr/>
        </p:nvGrpSpPr>
        <p:grpSpPr>
          <a:xfrm>
            <a:off x="-2262642" y="-3904566"/>
            <a:ext cx="8637895" cy="8637895"/>
            <a:chOff x="0" y="0"/>
            <a:chExt cx="812800" cy="812800"/>
          </a:xfrm>
        </p:grpSpPr>
        <p:sp>
          <p:nvSpPr>
            <p:cNvPr id="8" name="Freeform 8"/>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C5739"/>
            </a:solidFill>
            <a:ln>
              <a:noFill/>
            </a:ln>
          </p:spPr>
          <p:txBody>
            <a:bodyPr/>
            <a:lstStyle/>
            <a:p>
              <a:endParaRPr lang="en-IN"/>
            </a:p>
          </p:txBody>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2736510" y="1728186"/>
            <a:ext cx="12814979" cy="7718867"/>
          </a:xfrm>
          <a:custGeom>
            <a:avLst/>
            <a:gdLst/>
            <a:ahLst/>
            <a:cxnLst/>
            <a:rect l="l" t="t" r="r" b="b"/>
            <a:pathLst>
              <a:path w="12814979" h="7718867">
                <a:moveTo>
                  <a:pt x="0" y="0"/>
                </a:moveTo>
                <a:lnTo>
                  <a:pt x="12814980" y="0"/>
                </a:lnTo>
                <a:lnTo>
                  <a:pt x="12814980" y="7718867"/>
                </a:lnTo>
                <a:lnTo>
                  <a:pt x="0" y="7718867"/>
                </a:lnTo>
                <a:lnTo>
                  <a:pt x="0" y="0"/>
                </a:lnTo>
                <a:close/>
              </a:path>
            </a:pathLst>
          </a:custGeom>
          <a:blipFill>
            <a:blip r:embed="rId4"/>
            <a:stretch>
              <a:fillRect/>
            </a:stretch>
          </a:blipFill>
        </p:spPr>
        <p:txBody>
          <a:bodyPr/>
          <a:lstStyle/>
          <a:p>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229693" y="-34639"/>
            <a:ext cx="9551719" cy="5372843"/>
            <a:chOff x="0" y="0"/>
            <a:chExt cx="6089457" cy="3425320"/>
          </a:xfrm>
        </p:grpSpPr>
        <p:sp>
          <p:nvSpPr>
            <p:cNvPr id="3" name="Freeform 3"/>
            <p:cNvSpPr/>
            <p:nvPr/>
          </p:nvSpPr>
          <p:spPr>
            <a:xfrm>
              <a:off x="0" y="0"/>
              <a:ext cx="6089457" cy="3425320"/>
            </a:xfrm>
            <a:custGeom>
              <a:avLst/>
              <a:gdLst/>
              <a:ahLst/>
              <a:cxnLst/>
              <a:rect l="l" t="t" r="r" b="b"/>
              <a:pathLst>
                <a:path w="6089457" h="3425320">
                  <a:moveTo>
                    <a:pt x="0" y="3425320"/>
                  </a:moveTo>
                  <a:lnTo>
                    <a:pt x="0" y="0"/>
                  </a:lnTo>
                  <a:lnTo>
                    <a:pt x="6089457" y="0"/>
                  </a:lnTo>
                  <a:cubicBezTo>
                    <a:pt x="4059638" y="1141773"/>
                    <a:pt x="2029819" y="2283546"/>
                    <a:pt x="0" y="3425320"/>
                  </a:cubicBezTo>
                  <a:close/>
                </a:path>
              </a:pathLst>
            </a:custGeom>
            <a:solidFill>
              <a:srgbClr val="F9D549"/>
            </a:solidFill>
          </p:spPr>
          <p:txBody>
            <a:bodyPr/>
            <a:lstStyle/>
            <a:p>
              <a:endParaRPr lang="en-IN"/>
            </a:p>
          </p:txBody>
        </p:sp>
        <p:sp>
          <p:nvSpPr>
            <p:cNvPr id="4" name="Freeform 4"/>
            <p:cNvSpPr/>
            <p:nvPr/>
          </p:nvSpPr>
          <p:spPr>
            <a:xfrm>
              <a:off x="0" y="0"/>
              <a:ext cx="6089457" cy="3425320"/>
            </a:xfrm>
            <a:custGeom>
              <a:avLst/>
              <a:gdLst/>
              <a:ahLst/>
              <a:cxnLst/>
              <a:rect l="l" t="t" r="r" b="b"/>
              <a:pathLst>
                <a:path w="6089457" h="3425320">
                  <a:moveTo>
                    <a:pt x="0" y="3425320"/>
                  </a:moveTo>
                  <a:lnTo>
                    <a:pt x="0" y="0"/>
                  </a:lnTo>
                  <a:lnTo>
                    <a:pt x="6089457" y="0"/>
                  </a:lnTo>
                  <a:cubicBezTo>
                    <a:pt x="4059638" y="1141773"/>
                    <a:pt x="2029819" y="2283546"/>
                    <a:pt x="0" y="3425320"/>
                  </a:cubicBezTo>
                  <a:close/>
                </a:path>
              </a:pathLst>
            </a:custGeom>
            <a:blipFill>
              <a:blip r:embed="rId2"/>
              <a:stretch>
                <a:fillRect b="-18518"/>
              </a:stretch>
            </a:blipFill>
          </p:spPr>
          <p:txBody>
            <a:bodyPr/>
            <a:lstStyle/>
            <a:p>
              <a:endParaRPr lang="en-IN"/>
            </a:p>
          </p:txBody>
        </p:sp>
      </p:grpSp>
      <p:grpSp>
        <p:nvGrpSpPr>
          <p:cNvPr id="5" name="Group 5"/>
          <p:cNvGrpSpPr/>
          <p:nvPr/>
        </p:nvGrpSpPr>
        <p:grpSpPr>
          <a:xfrm rot="-1660488">
            <a:off x="-4233206" y="5189176"/>
            <a:ext cx="8282376" cy="404757"/>
            <a:chOff x="0" y="0"/>
            <a:chExt cx="2181367" cy="106603"/>
          </a:xfrm>
        </p:grpSpPr>
        <p:sp>
          <p:nvSpPr>
            <p:cNvPr id="6" name="Freeform 6"/>
            <p:cNvSpPr/>
            <p:nvPr/>
          </p:nvSpPr>
          <p:spPr>
            <a:xfrm>
              <a:off x="0" y="0"/>
              <a:ext cx="2181366" cy="106603"/>
            </a:xfrm>
            <a:custGeom>
              <a:avLst/>
              <a:gdLst/>
              <a:ahLst/>
              <a:cxnLst/>
              <a:rect l="l" t="t" r="r" b="b"/>
              <a:pathLst>
                <a:path w="2181366" h="106603">
                  <a:moveTo>
                    <a:pt x="0" y="0"/>
                  </a:moveTo>
                  <a:lnTo>
                    <a:pt x="2181366" y="0"/>
                  </a:lnTo>
                  <a:lnTo>
                    <a:pt x="2181366" y="106603"/>
                  </a:lnTo>
                  <a:lnTo>
                    <a:pt x="0" y="106603"/>
                  </a:lnTo>
                  <a:close/>
                </a:path>
              </a:pathLst>
            </a:custGeom>
            <a:solidFill>
              <a:srgbClr val="1C5739"/>
            </a:solidFill>
          </p:spPr>
          <p:txBody>
            <a:bodyPr/>
            <a:lstStyle/>
            <a:p>
              <a:endParaRPr lang="en-IN"/>
            </a:p>
          </p:txBody>
        </p:sp>
        <p:sp>
          <p:nvSpPr>
            <p:cNvPr id="7" name="TextBox 7"/>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rot="-1747322">
            <a:off x="3921959" y="1003562"/>
            <a:ext cx="8282376" cy="111180"/>
            <a:chOff x="0" y="0"/>
            <a:chExt cx="2181367" cy="29282"/>
          </a:xfrm>
        </p:grpSpPr>
        <p:sp>
          <p:nvSpPr>
            <p:cNvPr id="9" name="Freeform 9"/>
            <p:cNvSpPr/>
            <p:nvPr/>
          </p:nvSpPr>
          <p:spPr>
            <a:xfrm>
              <a:off x="0" y="0"/>
              <a:ext cx="2181366" cy="29282"/>
            </a:xfrm>
            <a:custGeom>
              <a:avLst/>
              <a:gdLst/>
              <a:ahLst/>
              <a:cxnLst/>
              <a:rect l="l" t="t" r="r" b="b"/>
              <a:pathLst>
                <a:path w="2181366" h="29282">
                  <a:moveTo>
                    <a:pt x="0" y="0"/>
                  </a:moveTo>
                  <a:lnTo>
                    <a:pt x="2181366" y="0"/>
                  </a:lnTo>
                  <a:lnTo>
                    <a:pt x="2181366" y="29282"/>
                  </a:lnTo>
                  <a:lnTo>
                    <a:pt x="0" y="29282"/>
                  </a:lnTo>
                  <a:close/>
                </a:path>
              </a:pathLst>
            </a:custGeom>
            <a:solidFill>
              <a:srgbClr val="1C5739"/>
            </a:solidFill>
          </p:spPr>
          <p:txBody>
            <a:bodyPr/>
            <a:lstStyle/>
            <a:p>
              <a:endParaRPr lang="en-IN"/>
            </a:p>
          </p:txBody>
        </p:sp>
        <p:sp>
          <p:nvSpPr>
            <p:cNvPr id="10" name="TextBox 10"/>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grpSp>
        <p:nvGrpSpPr>
          <p:cNvPr id="11" name="Group 11"/>
          <p:cNvGrpSpPr/>
          <p:nvPr/>
        </p:nvGrpSpPr>
        <p:grpSpPr>
          <a:xfrm>
            <a:off x="10305420" y="2104905"/>
            <a:ext cx="4486336" cy="1594049"/>
            <a:chOff x="0" y="0"/>
            <a:chExt cx="4073040" cy="1447200"/>
          </a:xfrm>
        </p:grpSpPr>
        <p:sp>
          <p:nvSpPr>
            <p:cNvPr id="12" name="Freeform 12"/>
            <p:cNvSpPr/>
            <p:nvPr/>
          </p:nvSpPr>
          <p:spPr>
            <a:xfrm>
              <a:off x="0" y="0"/>
              <a:ext cx="4073017" cy="1447165"/>
            </a:xfrm>
            <a:custGeom>
              <a:avLst/>
              <a:gdLst/>
              <a:ahLst/>
              <a:cxnLst/>
              <a:rect l="l" t="t" r="r" b="b"/>
              <a:pathLst>
                <a:path w="4073017" h="1447165">
                  <a:moveTo>
                    <a:pt x="3349244" y="0"/>
                  </a:moveTo>
                  <a:cubicBezTo>
                    <a:pt x="0" y="0"/>
                    <a:pt x="0" y="0"/>
                    <a:pt x="0" y="0"/>
                  </a:cubicBezTo>
                  <a:cubicBezTo>
                    <a:pt x="0" y="1447165"/>
                    <a:pt x="0" y="1447165"/>
                    <a:pt x="0" y="1447165"/>
                  </a:cubicBezTo>
                  <a:cubicBezTo>
                    <a:pt x="3349244" y="1447165"/>
                    <a:pt x="3349244" y="1447165"/>
                    <a:pt x="3349244" y="1447165"/>
                  </a:cubicBezTo>
                  <a:cubicBezTo>
                    <a:pt x="3747897" y="1447165"/>
                    <a:pt x="4073017" y="1122172"/>
                    <a:pt x="4073017" y="723519"/>
                  </a:cubicBezTo>
                  <a:cubicBezTo>
                    <a:pt x="4073017" y="324866"/>
                    <a:pt x="3747897" y="0"/>
                    <a:pt x="3349244" y="0"/>
                  </a:cubicBezTo>
                  <a:close/>
                </a:path>
              </a:pathLst>
            </a:custGeom>
            <a:solidFill>
              <a:srgbClr val="F2F2F2"/>
            </a:solidFill>
          </p:spPr>
          <p:txBody>
            <a:bodyPr/>
            <a:lstStyle/>
            <a:p>
              <a:endParaRPr lang="en-IN"/>
            </a:p>
          </p:txBody>
        </p:sp>
      </p:grpSp>
      <p:grpSp>
        <p:nvGrpSpPr>
          <p:cNvPr id="13" name="Group 13"/>
          <p:cNvGrpSpPr/>
          <p:nvPr/>
        </p:nvGrpSpPr>
        <p:grpSpPr>
          <a:xfrm>
            <a:off x="9252237" y="1437942"/>
            <a:ext cx="2264977" cy="2263391"/>
            <a:chOff x="0" y="0"/>
            <a:chExt cx="2056320" cy="2054880"/>
          </a:xfrm>
        </p:grpSpPr>
        <p:sp>
          <p:nvSpPr>
            <p:cNvPr id="14" name="Freeform 14"/>
            <p:cNvSpPr/>
            <p:nvPr/>
          </p:nvSpPr>
          <p:spPr>
            <a:xfrm>
              <a:off x="0" y="0"/>
              <a:ext cx="2056384" cy="2054860"/>
            </a:xfrm>
            <a:custGeom>
              <a:avLst/>
              <a:gdLst/>
              <a:ahLst/>
              <a:cxnLst/>
              <a:rect l="l" t="t" r="r" b="b"/>
              <a:pathLst>
                <a:path w="2056384" h="2054860">
                  <a:moveTo>
                    <a:pt x="0" y="1027430"/>
                  </a:moveTo>
                  <a:cubicBezTo>
                    <a:pt x="0" y="459994"/>
                    <a:pt x="460375" y="0"/>
                    <a:pt x="1028192" y="0"/>
                  </a:cubicBezTo>
                  <a:cubicBezTo>
                    <a:pt x="1596009" y="0"/>
                    <a:pt x="2056384" y="459994"/>
                    <a:pt x="2056384" y="1027430"/>
                  </a:cubicBezTo>
                  <a:cubicBezTo>
                    <a:pt x="2056384" y="1594866"/>
                    <a:pt x="1596009" y="2054860"/>
                    <a:pt x="1028192" y="2054860"/>
                  </a:cubicBezTo>
                  <a:cubicBezTo>
                    <a:pt x="460375" y="2054860"/>
                    <a:pt x="0" y="1594866"/>
                    <a:pt x="0" y="1027430"/>
                  </a:cubicBezTo>
                  <a:close/>
                </a:path>
              </a:pathLst>
            </a:custGeom>
            <a:solidFill>
              <a:srgbClr val="1C5739"/>
            </a:solidFill>
          </p:spPr>
          <p:txBody>
            <a:bodyPr/>
            <a:lstStyle/>
            <a:p>
              <a:endParaRPr lang="en-IN"/>
            </a:p>
          </p:txBody>
        </p:sp>
      </p:grpSp>
      <p:grpSp>
        <p:nvGrpSpPr>
          <p:cNvPr id="15" name="Group 15"/>
          <p:cNvGrpSpPr/>
          <p:nvPr/>
        </p:nvGrpSpPr>
        <p:grpSpPr>
          <a:xfrm>
            <a:off x="8542449" y="3958285"/>
            <a:ext cx="4490302" cy="1596428"/>
            <a:chOff x="0" y="0"/>
            <a:chExt cx="4076640" cy="1449360"/>
          </a:xfrm>
        </p:grpSpPr>
        <p:sp>
          <p:nvSpPr>
            <p:cNvPr id="16" name="Freeform 16"/>
            <p:cNvSpPr/>
            <p:nvPr/>
          </p:nvSpPr>
          <p:spPr>
            <a:xfrm>
              <a:off x="0" y="0"/>
              <a:ext cx="4076573" cy="1449324"/>
            </a:xfrm>
            <a:custGeom>
              <a:avLst/>
              <a:gdLst/>
              <a:ahLst/>
              <a:cxnLst/>
              <a:rect l="l" t="t" r="r" b="b"/>
              <a:pathLst>
                <a:path w="4076573" h="1449324">
                  <a:moveTo>
                    <a:pt x="3352165" y="0"/>
                  </a:moveTo>
                  <a:cubicBezTo>
                    <a:pt x="0" y="0"/>
                    <a:pt x="0" y="0"/>
                    <a:pt x="0" y="0"/>
                  </a:cubicBezTo>
                  <a:cubicBezTo>
                    <a:pt x="0" y="1449324"/>
                    <a:pt x="0" y="1449324"/>
                    <a:pt x="0" y="1449324"/>
                  </a:cubicBezTo>
                  <a:cubicBezTo>
                    <a:pt x="3352165" y="1449324"/>
                    <a:pt x="3352165" y="1449324"/>
                    <a:pt x="3352165" y="1449324"/>
                  </a:cubicBezTo>
                  <a:cubicBezTo>
                    <a:pt x="3751199" y="1449324"/>
                    <a:pt x="4076573" y="1123823"/>
                    <a:pt x="4076573" y="724662"/>
                  </a:cubicBezTo>
                  <a:cubicBezTo>
                    <a:pt x="4076573" y="325501"/>
                    <a:pt x="3751199" y="0"/>
                    <a:pt x="3352165" y="0"/>
                  </a:cubicBezTo>
                  <a:close/>
                </a:path>
              </a:pathLst>
            </a:custGeom>
            <a:solidFill>
              <a:srgbClr val="F2F2F2"/>
            </a:solidFill>
          </p:spPr>
          <p:txBody>
            <a:bodyPr/>
            <a:lstStyle/>
            <a:p>
              <a:endParaRPr lang="en-IN"/>
            </a:p>
          </p:txBody>
        </p:sp>
      </p:grpSp>
      <p:grpSp>
        <p:nvGrpSpPr>
          <p:cNvPr id="17" name="Group 17"/>
          <p:cNvGrpSpPr/>
          <p:nvPr/>
        </p:nvGrpSpPr>
        <p:grpSpPr>
          <a:xfrm>
            <a:off x="7486094" y="3288943"/>
            <a:ext cx="2267356" cy="2265770"/>
            <a:chOff x="0" y="0"/>
            <a:chExt cx="2058480" cy="2057040"/>
          </a:xfrm>
        </p:grpSpPr>
        <p:sp>
          <p:nvSpPr>
            <p:cNvPr id="18" name="Freeform 18"/>
            <p:cNvSpPr/>
            <p:nvPr/>
          </p:nvSpPr>
          <p:spPr>
            <a:xfrm>
              <a:off x="0" y="0"/>
              <a:ext cx="2058416" cy="2057146"/>
            </a:xfrm>
            <a:custGeom>
              <a:avLst/>
              <a:gdLst/>
              <a:ahLst/>
              <a:cxnLst/>
              <a:rect l="l" t="t" r="r" b="b"/>
              <a:pathLst>
                <a:path w="2058416" h="2057146">
                  <a:moveTo>
                    <a:pt x="0" y="1028573"/>
                  </a:moveTo>
                  <a:cubicBezTo>
                    <a:pt x="0" y="460502"/>
                    <a:pt x="460756" y="0"/>
                    <a:pt x="1029208" y="0"/>
                  </a:cubicBezTo>
                  <a:cubicBezTo>
                    <a:pt x="1597660" y="0"/>
                    <a:pt x="2058416" y="460502"/>
                    <a:pt x="2058416" y="1028573"/>
                  </a:cubicBezTo>
                  <a:cubicBezTo>
                    <a:pt x="2058416" y="1596644"/>
                    <a:pt x="1597660" y="2057146"/>
                    <a:pt x="1029208" y="2057146"/>
                  </a:cubicBezTo>
                  <a:cubicBezTo>
                    <a:pt x="460756" y="2057146"/>
                    <a:pt x="0" y="1596517"/>
                    <a:pt x="0" y="1028573"/>
                  </a:cubicBezTo>
                  <a:close/>
                </a:path>
              </a:pathLst>
            </a:custGeom>
            <a:solidFill>
              <a:srgbClr val="1C5739"/>
            </a:solidFill>
          </p:spPr>
          <p:txBody>
            <a:bodyPr/>
            <a:lstStyle/>
            <a:p>
              <a:endParaRPr lang="en-IN"/>
            </a:p>
          </p:txBody>
        </p:sp>
      </p:grpSp>
      <p:grpSp>
        <p:nvGrpSpPr>
          <p:cNvPr id="19" name="Group 19"/>
          <p:cNvGrpSpPr/>
          <p:nvPr/>
        </p:nvGrpSpPr>
        <p:grpSpPr>
          <a:xfrm>
            <a:off x="6804856" y="5814044"/>
            <a:ext cx="4489509" cy="1594842"/>
            <a:chOff x="0" y="0"/>
            <a:chExt cx="4075920" cy="1447920"/>
          </a:xfrm>
        </p:grpSpPr>
        <p:sp>
          <p:nvSpPr>
            <p:cNvPr id="20" name="Freeform 20"/>
            <p:cNvSpPr/>
            <p:nvPr/>
          </p:nvSpPr>
          <p:spPr>
            <a:xfrm>
              <a:off x="0" y="0"/>
              <a:ext cx="4075811" cy="1447927"/>
            </a:xfrm>
            <a:custGeom>
              <a:avLst/>
              <a:gdLst/>
              <a:ahLst/>
              <a:cxnLst/>
              <a:rect l="l" t="t" r="r" b="b"/>
              <a:pathLst>
                <a:path w="4075811" h="1447927">
                  <a:moveTo>
                    <a:pt x="3351530" y="0"/>
                  </a:moveTo>
                  <a:cubicBezTo>
                    <a:pt x="0" y="0"/>
                    <a:pt x="0" y="0"/>
                    <a:pt x="0" y="0"/>
                  </a:cubicBezTo>
                  <a:cubicBezTo>
                    <a:pt x="0" y="1447927"/>
                    <a:pt x="0" y="1447927"/>
                    <a:pt x="0" y="1447927"/>
                  </a:cubicBezTo>
                  <a:cubicBezTo>
                    <a:pt x="3351530" y="1447927"/>
                    <a:pt x="3351530" y="1447927"/>
                    <a:pt x="3351530" y="1447927"/>
                  </a:cubicBezTo>
                  <a:cubicBezTo>
                    <a:pt x="3750564" y="1447927"/>
                    <a:pt x="4075811" y="1122807"/>
                    <a:pt x="4075811" y="724027"/>
                  </a:cubicBezTo>
                  <a:cubicBezTo>
                    <a:pt x="4075811" y="325247"/>
                    <a:pt x="3750564" y="0"/>
                    <a:pt x="3351530" y="0"/>
                  </a:cubicBezTo>
                  <a:close/>
                </a:path>
              </a:pathLst>
            </a:custGeom>
            <a:solidFill>
              <a:srgbClr val="F2F2F2"/>
            </a:solidFill>
          </p:spPr>
          <p:txBody>
            <a:bodyPr/>
            <a:lstStyle/>
            <a:p>
              <a:endParaRPr lang="en-IN"/>
            </a:p>
          </p:txBody>
        </p:sp>
      </p:grpSp>
      <p:grpSp>
        <p:nvGrpSpPr>
          <p:cNvPr id="21" name="Group 21"/>
          <p:cNvGrpSpPr/>
          <p:nvPr/>
        </p:nvGrpSpPr>
        <p:grpSpPr>
          <a:xfrm>
            <a:off x="5615268" y="5142322"/>
            <a:ext cx="2264184" cy="2264184"/>
            <a:chOff x="0" y="0"/>
            <a:chExt cx="2055600" cy="2055600"/>
          </a:xfrm>
        </p:grpSpPr>
        <p:sp>
          <p:nvSpPr>
            <p:cNvPr id="22" name="Freeform 22"/>
            <p:cNvSpPr/>
            <p:nvPr/>
          </p:nvSpPr>
          <p:spPr>
            <a:xfrm>
              <a:off x="0" y="0"/>
              <a:ext cx="2055622" cy="2055622"/>
            </a:xfrm>
            <a:custGeom>
              <a:avLst/>
              <a:gdLst/>
              <a:ahLst/>
              <a:cxnLst/>
              <a:rect l="l" t="t" r="r" b="b"/>
              <a:pathLst>
                <a:path w="2055622" h="2055622">
                  <a:moveTo>
                    <a:pt x="0" y="1027811"/>
                  </a:moveTo>
                  <a:cubicBezTo>
                    <a:pt x="0" y="460121"/>
                    <a:pt x="460121" y="0"/>
                    <a:pt x="1027811" y="0"/>
                  </a:cubicBezTo>
                  <a:cubicBezTo>
                    <a:pt x="1595501" y="0"/>
                    <a:pt x="2055622" y="460121"/>
                    <a:pt x="2055622" y="1027811"/>
                  </a:cubicBezTo>
                  <a:cubicBezTo>
                    <a:pt x="2055622" y="1595501"/>
                    <a:pt x="1595501" y="2055622"/>
                    <a:pt x="1027811" y="2055622"/>
                  </a:cubicBezTo>
                  <a:cubicBezTo>
                    <a:pt x="460121" y="2055622"/>
                    <a:pt x="0" y="1595501"/>
                    <a:pt x="0" y="1027811"/>
                  </a:cubicBezTo>
                  <a:close/>
                </a:path>
              </a:pathLst>
            </a:custGeom>
            <a:solidFill>
              <a:srgbClr val="1C5739"/>
            </a:solidFill>
          </p:spPr>
          <p:txBody>
            <a:bodyPr/>
            <a:lstStyle/>
            <a:p>
              <a:endParaRPr lang="en-IN"/>
            </a:p>
          </p:txBody>
        </p:sp>
      </p:grpSp>
      <p:grpSp>
        <p:nvGrpSpPr>
          <p:cNvPr id="23" name="Group 23"/>
          <p:cNvGrpSpPr/>
          <p:nvPr/>
        </p:nvGrpSpPr>
        <p:grpSpPr>
          <a:xfrm>
            <a:off x="4967338" y="7664251"/>
            <a:ext cx="4487922" cy="1594049"/>
            <a:chOff x="0" y="0"/>
            <a:chExt cx="4074480" cy="1447200"/>
          </a:xfrm>
        </p:grpSpPr>
        <p:sp>
          <p:nvSpPr>
            <p:cNvPr id="24" name="Freeform 24"/>
            <p:cNvSpPr/>
            <p:nvPr/>
          </p:nvSpPr>
          <p:spPr>
            <a:xfrm>
              <a:off x="0" y="0"/>
              <a:ext cx="4074414" cy="1447165"/>
            </a:xfrm>
            <a:custGeom>
              <a:avLst/>
              <a:gdLst/>
              <a:ahLst/>
              <a:cxnLst/>
              <a:rect l="l" t="t" r="r" b="b"/>
              <a:pathLst>
                <a:path w="4074414" h="1447165">
                  <a:moveTo>
                    <a:pt x="3350387" y="0"/>
                  </a:moveTo>
                  <a:cubicBezTo>
                    <a:pt x="0" y="0"/>
                    <a:pt x="0" y="0"/>
                    <a:pt x="0" y="0"/>
                  </a:cubicBezTo>
                  <a:cubicBezTo>
                    <a:pt x="0" y="1447165"/>
                    <a:pt x="0" y="1447165"/>
                    <a:pt x="0" y="1447165"/>
                  </a:cubicBezTo>
                  <a:cubicBezTo>
                    <a:pt x="3350387" y="1447165"/>
                    <a:pt x="3350387" y="1447165"/>
                    <a:pt x="3350387" y="1447165"/>
                  </a:cubicBezTo>
                  <a:cubicBezTo>
                    <a:pt x="3749294" y="1447165"/>
                    <a:pt x="4074414" y="1122172"/>
                    <a:pt x="4074414" y="723519"/>
                  </a:cubicBezTo>
                  <a:cubicBezTo>
                    <a:pt x="4074414" y="324866"/>
                    <a:pt x="3749294" y="0"/>
                    <a:pt x="3350387" y="0"/>
                  </a:cubicBezTo>
                  <a:close/>
                </a:path>
              </a:pathLst>
            </a:custGeom>
            <a:solidFill>
              <a:srgbClr val="F2F2F2"/>
            </a:solidFill>
          </p:spPr>
          <p:txBody>
            <a:bodyPr/>
            <a:lstStyle/>
            <a:p>
              <a:endParaRPr lang="en-IN"/>
            </a:p>
          </p:txBody>
        </p:sp>
      </p:grpSp>
      <p:grpSp>
        <p:nvGrpSpPr>
          <p:cNvPr id="25" name="Group 25"/>
          <p:cNvGrpSpPr/>
          <p:nvPr/>
        </p:nvGrpSpPr>
        <p:grpSpPr>
          <a:xfrm>
            <a:off x="3852297" y="6992530"/>
            <a:ext cx="2263391" cy="2265770"/>
            <a:chOff x="0" y="0"/>
            <a:chExt cx="2054880" cy="2057040"/>
          </a:xfrm>
        </p:grpSpPr>
        <p:sp>
          <p:nvSpPr>
            <p:cNvPr id="26" name="Freeform 26"/>
            <p:cNvSpPr/>
            <p:nvPr/>
          </p:nvSpPr>
          <p:spPr>
            <a:xfrm>
              <a:off x="0" y="0"/>
              <a:ext cx="2054860" cy="2057146"/>
            </a:xfrm>
            <a:custGeom>
              <a:avLst/>
              <a:gdLst/>
              <a:ahLst/>
              <a:cxnLst/>
              <a:rect l="l" t="t" r="r" b="b"/>
              <a:pathLst>
                <a:path w="2054860" h="2057146">
                  <a:moveTo>
                    <a:pt x="0" y="1028573"/>
                  </a:moveTo>
                  <a:cubicBezTo>
                    <a:pt x="0" y="460502"/>
                    <a:pt x="459994" y="0"/>
                    <a:pt x="1027430" y="0"/>
                  </a:cubicBezTo>
                  <a:cubicBezTo>
                    <a:pt x="1594866" y="0"/>
                    <a:pt x="2054860" y="460502"/>
                    <a:pt x="2054860" y="1028573"/>
                  </a:cubicBezTo>
                  <a:cubicBezTo>
                    <a:pt x="2054860" y="1596644"/>
                    <a:pt x="1594866" y="2057146"/>
                    <a:pt x="1027430" y="2057146"/>
                  </a:cubicBezTo>
                  <a:cubicBezTo>
                    <a:pt x="459994" y="2057146"/>
                    <a:pt x="0" y="1596517"/>
                    <a:pt x="0" y="1028573"/>
                  </a:cubicBezTo>
                  <a:close/>
                </a:path>
              </a:pathLst>
            </a:custGeom>
            <a:solidFill>
              <a:srgbClr val="1C5739"/>
            </a:solidFill>
          </p:spPr>
          <p:txBody>
            <a:bodyPr/>
            <a:lstStyle/>
            <a:p>
              <a:endParaRPr lang="en-IN"/>
            </a:p>
          </p:txBody>
        </p:sp>
      </p:grpSp>
      <p:sp>
        <p:nvSpPr>
          <p:cNvPr id="27" name="Freeform 27"/>
          <p:cNvSpPr/>
          <p:nvPr/>
        </p:nvSpPr>
        <p:spPr>
          <a:xfrm>
            <a:off x="10099738" y="2129465"/>
            <a:ext cx="799426" cy="880347"/>
          </a:xfrm>
          <a:custGeom>
            <a:avLst/>
            <a:gdLst/>
            <a:ahLst/>
            <a:cxnLst/>
            <a:rect l="l" t="t" r="r" b="b"/>
            <a:pathLst>
              <a:path w="799426" h="880347">
                <a:moveTo>
                  <a:pt x="0" y="0"/>
                </a:moveTo>
                <a:lnTo>
                  <a:pt x="799426" y="0"/>
                </a:lnTo>
                <a:lnTo>
                  <a:pt x="799426" y="880346"/>
                </a:lnTo>
                <a:lnTo>
                  <a:pt x="0" y="88034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28" name="Freeform 28"/>
          <p:cNvSpPr/>
          <p:nvPr/>
        </p:nvSpPr>
        <p:spPr>
          <a:xfrm>
            <a:off x="6290010" y="5719204"/>
            <a:ext cx="1029692" cy="892261"/>
          </a:xfrm>
          <a:custGeom>
            <a:avLst/>
            <a:gdLst/>
            <a:ahLst/>
            <a:cxnLst/>
            <a:rect l="l" t="t" r="r" b="b"/>
            <a:pathLst>
              <a:path w="1029692" h="892261">
                <a:moveTo>
                  <a:pt x="0" y="0"/>
                </a:moveTo>
                <a:lnTo>
                  <a:pt x="1029692" y="0"/>
                </a:lnTo>
                <a:lnTo>
                  <a:pt x="1029692" y="892261"/>
                </a:lnTo>
                <a:lnTo>
                  <a:pt x="0" y="89226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29" name="Freeform 29"/>
          <p:cNvSpPr/>
          <p:nvPr/>
        </p:nvSpPr>
        <p:spPr>
          <a:xfrm>
            <a:off x="4546167" y="7494166"/>
            <a:ext cx="724731" cy="1065909"/>
          </a:xfrm>
          <a:custGeom>
            <a:avLst/>
            <a:gdLst/>
            <a:ahLst/>
            <a:cxnLst/>
            <a:rect l="l" t="t" r="r" b="b"/>
            <a:pathLst>
              <a:path w="724731" h="1065909">
                <a:moveTo>
                  <a:pt x="0" y="0"/>
                </a:moveTo>
                <a:lnTo>
                  <a:pt x="724731" y="0"/>
                </a:lnTo>
                <a:lnTo>
                  <a:pt x="724731" y="1065908"/>
                </a:lnTo>
                <a:lnTo>
                  <a:pt x="0" y="106590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30" name="Freeform 30"/>
          <p:cNvSpPr/>
          <p:nvPr/>
        </p:nvSpPr>
        <p:spPr>
          <a:xfrm>
            <a:off x="8119339" y="3958285"/>
            <a:ext cx="1000866" cy="988796"/>
          </a:xfrm>
          <a:custGeom>
            <a:avLst/>
            <a:gdLst/>
            <a:ahLst/>
            <a:cxnLst/>
            <a:rect l="l" t="t" r="r" b="b"/>
            <a:pathLst>
              <a:path w="1000866" h="988796">
                <a:moveTo>
                  <a:pt x="0" y="0"/>
                </a:moveTo>
                <a:lnTo>
                  <a:pt x="1000867" y="0"/>
                </a:lnTo>
                <a:lnTo>
                  <a:pt x="1000867" y="988795"/>
                </a:lnTo>
                <a:lnTo>
                  <a:pt x="0" y="98879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IN"/>
          </a:p>
        </p:txBody>
      </p:sp>
      <p:sp>
        <p:nvSpPr>
          <p:cNvPr id="31" name="TextBox 31"/>
          <p:cNvSpPr txBox="1"/>
          <p:nvPr/>
        </p:nvSpPr>
        <p:spPr>
          <a:xfrm>
            <a:off x="6290289" y="8275661"/>
            <a:ext cx="2961949" cy="401321"/>
          </a:xfrm>
          <a:prstGeom prst="rect">
            <a:avLst/>
          </a:prstGeom>
        </p:spPr>
        <p:txBody>
          <a:bodyPr lIns="0" tIns="0" rIns="0" bIns="0" rtlCol="0" anchor="t">
            <a:spAutoFit/>
          </a:bodyPr>
          <a:lstStyle/>
          <a:p>
            <a:pPr>
              <a:lnSpc>
                <a:spcPts val="3373"/>
              </a:lnSpc>
            </a:pPr>
            <a:r>
              <a:rPr lang="en-US" sz="2444">
                <a:solidFill>
                  <a:srgbClr val="231F20"/>
                </a:solidFill>
                <a:latin typeface="Open Sauce Bold"/>
              </a:rPr>
              <a:t>low operating </a:t>
            </a:r>
          </a:p>
        </p:txBody>
      </p:sp>
      <p:sp>
        <p:nvSpPr>
          <p:cNvPr id="32" name="TextBox 32"/>
          <p:cNvSpPr txBox="1"/>
          <p:nvPr/>
        </p:nvSpPr>
        <p:spPr>
          <a:xfrm>
            <a:off x="8119339" y="6236314"/>
            <a:ext cx="2961949" cy="820421"/>
          </a:xfrm>
          <a:prstGeom prst="rect">
            <a:avLst/>
          </a:prstGeom>
        </p:spPr>
        <p:txBody>
          <a:bodyPr lIns="0" tIns="0" rIns="0" bIns="0" rtlCol="0" anchor="t">
            <a:spAutoFit/>
          </a:bodyPr>
          <a:lstStyle/>
          <a:p>
            <a:pPr>
              <a:lnSpc>
                <a:spcPts val="3373"/>
              </a:lnSpc>
            </a:pPr>
            <a:r>
              <a:rPr lang="en-US" sz="2444">
                <a:solidFill>
                  <a:srgbClr val="231F20"/>
                </a:solidFill>
                <a:latin typeface="Open Sauce Bold"/>
              </a:rPr>
              <a:t>minimal maintenance</a:t>
            </a:r>
          </a:p>
        </p:txBody>
      </p:sp>
      <p:sp>
        <p:nvSpPr>
          <p:cNvPr id="33" name="TextBox 33"/>
          <p:cNvSpPr txBox="1"/>
          <p:nvPr/>
        </p:nvSpPr>
        <p:spPr>
          <a:xfrm>
            <a:off x="9991576" y="4564908"/>
            <a:ext cx="2961949" cy="401321"/>
          </a:xfrm>
          <a:prstGeom prst="rect">
            <a:avLst/>
          </a:prstGeom>
        </p:spPr>
        <p:txBody>
          <a:bodyPr lIns="0" tIns="0" rIns="0" bIns="0" rtlCol="0" anchor="t">
            <a:spAutoFit/>
          </a:bodyPr>
          <a:lstStyle/>
          <a:p>
            <a:pPr>
              <a:lnSpc>
                <a:spcPts val="3373"/>
              </a:lnSpc>
            </a:pPr>
            <a:r>
              <a:rPr lang="en-US" sz="2444">
                <a:solidFill>
                  <a:srgbClr val="231F20"/>
                </a:solidFill>
                <a:latin typeface="Open Sauce Bold"/>
              </a:rPr>
              <a:t>long-term savings</a:t>
            </a:r>
          </a:p>
        </p:txBody>
      </p:sp>
      <p:sp>
        <p:nvSpPr>
          <p:cNvPr id="34" name="TextBox 34"/>
          <p:cNvSpPr txBox="1"/>
          <p:nvPr/>
        </p:nvSpPr>
        <p:spPr>
          <a:xfrm>
            <a:off x="11829808" y="2498958"/>
            <a:ext cx="2961949" cy="820421"/>
          </a:xfrm>
          <a:prstGeom prst="rect">
            <a:avLst/>
          </a:prstGeom>
        </p:spPr>
        <p:txBody>
          <a:bodyPr lIns="0" tIns="0" rIns="0" bIns="0" rtlCol="0" anchor="t">
            <a:spAutoFit/>
          </a:bodyPr>
          <a:lstStyle/>
          <a:p>
            <a:pPr>
              <a:lnSpc>
                <a:spcPts val="3373"/>
              </a:lnSpc>
            </a:pPr>
            <a:r>
              <a:rPr lang="en-US" sz="2444">
                <a:solidFill>
                  <a:srgbClr val="231F20"/>
                </a:solidFill>
                <a:latin typeface="Open Sauce Bold"/>
              </a:rPr>
              <a:t>Government Incentives</a:t>
            </a:r>
          </a:p>
        </p:txBody>
      </p:sp>
      <p:grpSp>
        <p:nvGrpSpPr>
          <p:cNvPr id="35" name="Group 35"/>
          <p:cNvGrpSpPr/>
          <p:nvPr/>
        </p:nvGrpSpPr>
        <p:grpSpPr>
          <a:xfrm>
            <a:off x="12008840" y="8027120"/>
            <a:ext cx="7424941" cy="2637238"/>
            <a:chOff x="0" y="0"/>
            <a:chExt cx="4074480" cy="1447200"/>
          </a:xfrm>
        </p:grpSpPr>
        <p:sp>
          <p:nvSpPr>
            <p:cNvPr id="36" name="Freeform 36"/>
            <p:cNvSpPr/>
            <p:nvPr/>
          </p:nvSpPr>
          <p:spPr>
            <a:xfrm>
              <a:off x="0" y="0"/>
              <a:ext cx="4074414" cy="1447165"/>
            </a:xfrm>
            <a:custGeom>
              <a:avLst/>
              <a:gdLst/>
              <a:ahLst/>
              <a:cxnLst/>
              <a:rect l="l" t="t" r="r" b="b"/>
              <a:pathLst>
                <a:path w="4074414" h="1447165">
                  <a:moveTo>
                    <a:pt x="3350387" y="0"/>
                  </a:moveTo>
                  <a:cubicBezTo>
                    <a:pt x="0" y="0"/>
                    <a:pt x="0" y="0"/>
                    <a:pt x="0" y="0"/>
                  </a:cubicBezTo>
                  <a:cubicBezTo>
                    <a:pt x="0" y="1447165"/>
                    <a:pt x="0" y="1447165"/>
                    <a:pt x="0" y="1447165"/>
                  </a:cubicBezTo>
                  <a:cubicBezTo>
                    <a:pt x="3350387" y="1447165"/>
                    <a:pt x="3350387" y="1447165"/>
                    <a:pt x="3350387" y="1447165"/>
                  </a:cubicBezTo>
                  <a:cubicBezTo>
                    <a:pt x="3749294" y="1447165"/>
                    <a:pt x="4074414" y="1122172"/>
                    <a:pt x="4074414" y="723519"/>
                  </a:cubicBezTo>
                  <a:cubicBezTo>
                    <a:pt x="4074414" y="324866"/>
                    <a:pt x="3749294" y="0"/>
                    <a:pt x="3350387" y="0"/>
                  </a:cubicBezTo>
                  <a:close/>
                </a:path>
              </a:pathLst>
            </a:custGeom>
            <a:solidFill>
              <a:srgbClr val="1C5739"/>
            </a:solidFill>
          </p:spPr>
          <p:txBody>
            <a:bodyPr/>
            <a:lstStyle/>
            <a:p>
              <a:endParaRPr lang="en-IN"/>
            </a:p>
          </p:txBody>
        </p:sp>
      </p:grpSp>
      <p:sp>
        <p:nvSpPr>
          <p:cNvPr id="37" name="TextBox 37"/>
          <p:cNvSpPr txBox="1"/>
          <p:nvPr/>
        </p:nvSpPr>
        <p:spPr>
          <a:xfrm>
            <a:off x="12481468" y="8389961"/>
            <a:ext cx="5731073" cy="1566544"/>
          </a:xfrm>
          <a:prstGeom prst="rect">
            <a:avLst/>
          </a:prstGeom>
        </p:spPr>
        <p:txBody>
          <a:bodyPr lIns="0" tIns="0" rIns="0" bIns="0" rtlCol="0" anchor="t">
            <a:spAutoFit/>
          </a:bodyPr>
          <a:lstStyle/>
          <a:p>
            <a:pPr algn="ctr">
              <a:lnSpc>
                <a:spcPts val="12880"/>
              </a:lnSpc>
            </a:pPr>
            <a:r>
              <a:rPr lang="en-US" sz="9200">
                <a:solidFill>
                  <a:srgbClr val="FDFBFB"/>
                </a:solidFill>
                <a:latin typeface="Open Sauce Bold"/>
              </a:rPr>
              <a:t>BENEFITS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633448" y="374453"/>
            <a:ext cx="17021103" cy="3970203"/>
            <a:chOff x="0" y="0"/>
            <a:chExt cx="4482924" cy="1045650"/>
          </a:xfrm>
        </p:grpSpPr>
        <p:sp>
          <p:nvSpPr>
            <p:cNvPr id="3" name="Freeform 3"/>
            <p:cNvSpPr/>
            <p:nvPr/>
          </p:nvSpPr>
          <p:spPr>
            <a:xfrm>
              <a:off x="0" y="0"/>
              <a:ext cx="4482924" cy="1045650"/>
            </a:xfrm>
            <a:custGeom>
              <a:avLst/>
              <a:gdLst/>
              <a:ahLst/>
              <a:cxnLst/>
              <a:rect l="l" t="t" r="r" b="b"/>
              <a:pathLst>
                <a:path w="4482924" h="1045650">
                  <a:moveTo>
                    <a:pt x="0" y="0"/>
                  </a:moveTo>
                  <a:lnTo>
                    <a:pt x="4482924" y="0"/>
                  </a:lnTo>
                  <a:lnTo>
                    <a:pt x="4482924" y="1045650"/>
                  </a:lnTo>
                  <a:lnTo>
                    <a:pt x="0" y="1045650"/>
                  </a:lnTo>
                  <a:close/>
                </a:path>
              </a:pathLst>
            </a:custGeom>
            <a:solidFill>
              <a:srgbClr val="1C5739"/>
            </a:solidFill>
          </p:spPr>
          <p:txBody>
            <a:bodyPr/>
            <a:lstStyle/>
            <a:p>
              <a:endParaRPr lang="en-IN"/>
            </a:p>
          </p:txBody>
        </p:sp>
        <p:sp>
          <p:nvSpPr>
            <p:cNvPr id="4" name="TextBox 4"/>
            <p:cNvSpPr txBox="1"/>
            <p:nvPr/>
          </p:nvSpPr>
          <p:spPr>
            <a:xfrm>
              <a:off x="0" y="-19050"/>
              <a:ext cx="812800" cy="831850"/>
            </a:xfrm>
            <a:prstGeom prst="rect">
              <a:avLst/>
            </a:prstGeom>
          </p:spPr>
          <p:txBody>
            <a:bodyPr lIns="50800" tIns="50800" rIns="50800" bIns="50800" rtlCol="0" anchor="ctr"/>
            <a:lstStyle/>
            <a:p>
              <a:pPr algn="ctr">
                <a:lnSpc>
                  <a:spcPts val="2859"/>
                </a:lnSpc>
              </a:pPr>
              <a:endParaRPr/>
            </a:p>
            <a:p>
              <a:pPr algn="ctr">
                <a:lnSpc>
                  <a:spcPts val="2859"/>
                </a:lnSpc>
              </a:pPr>
              <a:endParaRPr/>
            </a:p>
          </p:txBody>
        </p:sp>
      </p:grpSp>
      <p:sp>
        <p:nvSpPr>
          <p:cNvPr id="5" name="Freeform 5"/>
          <p:cNvSpPr/>
          <p:nvPr/>
        </p:nvSpPr>
        <p:spPr>
          <a:xfrm>
            <a:off x="667020" y="395051"/>
            <a:ext cx="16933642" cy="3949605"/>
          </a:xfrm>
          <a:custGeom>
            <a:avLst/>
            <a:gdLst/>
            <a:ahLst/>
            <a:cxnLst/>
            <a:rect l="l" t="t" r="r" b="b"/>
            <a:pathLst>
              <a:path w="16933642" h="3949605">
                <a:moveTo>
                  <a:pt x="0" y="0"/>
                </a:moveTo>
                <a:lnTo>
                  <a:pt x="16933643" y="0"/>
                </a:lnTo>
                <a:lnTo>
                  <a:pt x="16933643" y="3949605"/>
                </a:lnTo>
                <a:lnTo>
                  <a:pt x="0" y="3949605"/>
                </a:lnTo>
                <a:lnTo>
                  <a:pt x="0" y="0"/>
                </a:lnTo>
                <a:close/>
              </a:path>
            </a:pathLst>
          </a:custGeom>
          <a:blipFill>
            <a:blip r:embed="rId2">
              <a:alphaModFix amt="18000"/>
            </a:blip>
            <a:stretch>
              <a:fillRect t="-92914" b="-92914"/>
            </a:stretch>
          </a:blipFill>
        </p:spPr>
        <p:txBody>
          <a:bodyPr/>
          <a:lstStyle/>
          <a:p>
            <a:endParaRPr lang="en-IN"/>
          </a:p>
        </p:txBody>
      </p:sp>
      <p:sp>
        <p:nvSpPr>
          <p:cNvPr id="6" name="TextBox 6"/>
          <p:cNvSpPr txBox="1"/>
          <p:nvPr/>
        </p:nvSpPr>
        <p:spPr>
          <a:xfrm>
            <a:off x="1028700" y="1738679"/>
            <a:ext cx="15999337" cy="1546368"/>
          </a:xfrm>
          <a:prstGeom prst="rect">
            <a:avLst/>
          </a:prstGeom>
        </p:spPr>
        <p:txBody>
          <a:bodyPr lIns="0" tIns="0" rIns="0" bIns="0" rtlCol="0" anchor="t">
            <a:spAutoFit/>
          </a:bodyPr>
          <a:lstStyle/>
          <a:p>
            <a:pPr marL="0" lvl="0" indent="0" algn="ctr">
              <a:lnSpc>
                <a:spcPts val="11502"/>
              </a:lnSpc>
              <a:spcBef>
                <a:spcPct val="0"/>
              </a:spcBef>
            </a:pPr>
            <a:r>
              <a:rPr lang="en-US" sz="8335" spc="816">
                <a:solidFill>
                  <a:srgbClr val="FFFFFF"/>
                </a:solidFill>
                <a:latin typeface="Codec Pro ExtraBold"/>
              </a:rPr>
              <a:t>CHALLENGES</a:t>
            </a:r>
          </a:p>
        </p:txBody>
      </p:sp>
      <p:sp>
        <p:nvSpPr>
          <p:cNvPr id="7" name="TextBox 7"/>
          <p:cNvSpPr txBox="1"/>
          <p:nvPr/>
        </p:nvSpPr>
        <p:spPr>
          <a:xfrm>
            <a:off x="1896464" y="4870450"/>
            <a:ext cx="14410270" cy="4461511"/>
          </a:xfrm>
          <a:prstGeom prst="rect">
            <a:avLst/>
          </a:prstGeom>
        </p:spPr>
        <p:txBody>
          <a:bodyPr lIns="0" tIns="0" rIns="0" bIns="0" rtlCol="0" anchor="t">
            <a:spAutoFit/>
          </a:bodyPr>
          <a:lstStyle/>
          <a:p>
            <a:pPr algn="ctr">
              <a:lnSpc>
                <a:spcPts val="4469"/>
              </a:lnSpc>
            </a:pPr>
            <a:r>
              <a:rPr lang="en-US" sz="2999">
                <a:solidFill>
                  <a:srgbClr val="231F20"/>
                </a:solidFill>
                <a:latin typeface="Canva Sans Bold"/>
              </a:rPr>
              <a:t>It's important to note that the cost competitiveness of solar energy varies by region and market conditions. While solar energy has become cheaper in many places, there are still areas where traditional energy sources may appear more cost-effective due to factors like subsidies, legacy infrastructure, weather or energy policies. However, the global trend indicates that solar energy's cost advantage is growing, and as technology continues to improve and economies of scale are realized, solar energy is expected to become an even more affordable and widespread energy source.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6384715" y="9009597"/>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15882076" y="-20574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4" name="TextBox 4"/>
          <p:cNvSpPr txBox="1"/>
          <p:nvPr/>
        </p:nvSpPr>
        <p:spPr>
          <a:xfrm>
            <a:off x="1028700" y="1219982"/>
            <a:ext cx="15872948" cy="953620"/>
          </a:xfrm>
          <a:prstGeom prst="rect">
            <a:avLst/>
          </a:prstGeom>
        </p:spPr>
        <p:txBody>
          <a:bodyPr lIns="0" tIns="0" rIns="0" bIns="0" rtlCol="0" anchor="t">
            <a:spAutoFit/>
          </a:bodyPr>
          <a:lstStyle/>
          <a:p>
            <a:pPr algn="ctr">
              <a:lnSpc>
                <a:spcPts val="6405"/>
              </a:lnSpc>
            </a:pPr>
            <a:r>
              <a:rPr lang="en-US" sz="6470" spc="226">
                <a:solidFill>
                  <a:srgbClr val="040506"/>
                </a:solidFill>
                <a:latin typeface="Codec Pro ExtraBold"/>
              </a:rPr>
              <a:t>A fresh approach to the concept</a:t>
            </a:r>
          </a:p>
        </p:txBody>
      </p:sp>
      <p:sp>
        <p:nvSpPr>
          <p:cNvPr id="5" name="TextBox 5"/>
          <p:cNvSpPr txBox="1"/>
          <p:nvPr/>
        </p:nvSpPr>
        <p:spPr>
          <a:xfrm>
            <a:off x="1028700" y="2428457"/>
            <a:ext cx="15356015" cy="658114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Many countries and regions have implemented policies and regulations that allow individuals and businesses to sell excess power generated from solar panels back to the electricity grid. This process is commonly referred to as "net metering" or "feed-in tariff" (FiT) programs.</a:t>
            </a:r>
          </a:p>
          <a:p>
            <a:pPr algn="ctr">
              <a:lnSpc>
                <a:spcPts val="4759"/>
              </a:lnSpc>
            </a:pPr>
            <a:r>
              <a:rPr lang="en-US" sz="3399">
                <a:solidFill>
                  <a:srgbClr val="000000"/>
                </a:solidFill>
                <a:latin typeface="Canva Sans"/>
              </a:rPr>
              <a:t>This rate is often higher than the retail price of electricity, providing an incentive for people to invest in renewable energy systems.</a:t>
            </a:r>
          </a:p>
          <a:p>
            <a:pPr algn="ctr">
              <a:lnSpc>
                <a:spcPts val="4759"/>
              </a:lnSpc>
            </a:pPr>
            <a:endParaRPr lang="en-US" sz="3399">
              <a:solidFill>
                <a:srgbClr val="000000"/>
              </a:solidFill>
              <a:latin typeface="Canva Sans"/>
            </a:endParaRPr>
          </a:p>
          <a:p>
            <a:pPr marL="0" lvl="0" indent="0" algn="ctr">
              <a:lnSpc>
                <a:spcPts val="4759"/>
              </a:lnSpc>
              <a:spcBef>
                <a:spcPct val="0"/>
              </a:spcBef>
            </a:pPr>
            <a:r>
              <a:rPr lang="en-US" sz="3399">
                <a:solidFill>
                  <a:srgbClr val="000000"/>
                </a:solidFill>
                <a:latin typeface="Canva Sans"/>
              </a:rPr>
              <a:t>Hence, we propose this project to encourage people to use solar pannels by helping them figure out how much energy would be generated if they impant solar panels in their region. The information would be collected using geolocation and then model building will happen.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452784" y="400976"/>
            <a:ext cx="7376308" cy="9460058"/>
          </a:xfrm>
          <a:custGeom>
            <a:avLst/>
            <a:gdLst/>
            <a:ahLst/>
            <a:cxnLst/>
            <a:rect l="l" t="t" r="r" b="b"/>
            <a:pathLst>
              <a:path w="7376308" h="9460058">
                <a:moveTo>
                  <a:pt x="0" y="0"/>
                </a:moveTo>
                <a:lnTo>
                  <a:pt x="7376308" y="0"/>
                </a:lnTo>
                <a:lnTo>
                  <a:pt x="7376308" y="9460058"/>
                </a:lnTo>
                <a:lnTo>
                  <a:pt x="0" y="9460058"/>
                </a:lnTo>
                <a:lnTo>
                  <a:pt x="0" y="0"/>
                </a:lnTo>
                <a:close/>
              </a:path>
            </a:pathLst>
          </a:custGeom>
          <a:blipFill>
            <a:blip r:embed="rId2"/>
            <a:stretch>
              <a:fillRect l="-73316" r="-73316"/>
            </a:stretch>
          </a:blipFill>
        </p:spPr>
        <p:txBody>
          <a:bodyPr/>
          <a:lstStyle/>
          <a:p>
            <a:endParaRPr lang="en-IN"/>
          </a:p>
        </p:txBody>
      </p:sp>
      <p:sp>
        <p:nvSpPr>
          <p:cNvPr id="3" name="Freeform 3"/>
          <p:cNvSpPr/>
          <p:nvPr/>
        </p:nvSpPr>
        <p:spPr>
          <a:xfrm>
            <a:off x="16384715" y="9009597"/>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15882076" y="-20574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5" name="TextBox 5"/>
          <p:cNvSpPr txBox="1"/>
          <p:nvPr/>
        </p:nvSpPr>
        <p:spPr>
          <a:xfrm>
            <a:off x="8453654" y="1498848"/>
            <a:ext cx="8626820" cy="1770179"/>
          </a:xfrm>
          <a:prstGeom prst="rect">
            <a:avLst/>
          </a:prstGeom>
        </p:spPr>
        <p:txBody>
          <a:bodyPr lIns="0" tIns="0" rIns="0" bIns="0" rtlCol="0" anchor="t">
            <a:spAutoFit/>
          </a:bodyPr>
          <a:lstStyle/>
          <a:p>
            <a:pPr>
              <a:lnSpc>
                <a:spcPts val="6405"/>
              </a:lnSpc>
            </a:pPr>
            <a:r>
              <a:rPr lang="en-US" sz="6470" spc="226">
                <a:solidFill>
                  <a:srgbClr val="040506"/>
                </a:solidFill>
                <a:latin typeface="Codec Pro ExtraBold"/>
              </a:rPr>
              <a:t>Problem Statement</a:t>
            </a:r>
          </a:p>
          <a:p>
            <a:pPr>
              <a:lnSpc>
                <a:spcPts val="6405"/>
              </a:lnSpc>
            </a:pPr>
            <a:endParaRPr lang="en-US" sz="6470" spc="226">
              <a:solidFill>
                <a:srgbClr val="040506"/>
              </a:solidFill>
              <a:latin typeface="Codec Pro ExtraBold"/>
            </a:endParaRPr>
          </a:p>
        </p:txBody>
      </p:sp>
      <p:sp>
        <p:nvSpPr>
          <p:cNvPr id="6" name="TextBox 6"/>
          <p:cNvSpPr txBox="1"/>
          <p:nvPr/>
        </p:nvSpPr>
        <p:spPr>
          <a:xfrm>
            <a:off x="8096002" y="2689344"/>
            <a:ext cx="8984472" cy="6157595"/>
          </a:xfrm>
          <a:prstGeom prst="rect">
            <a:avLst/>
          </a:prstGeom>
        </p:spPr>
        <p:txBody>
          <a:bodyPr lIns="0" tIns="0" rIns="0" bIns="0" rtlCol="0" anchor="t">
            <a:spAutoFit/>
          </a:bodyPr>
          <a:lstStyle/>
          <a:p>
            <a:pPr algn="ctr">
              <a:lnSpc>
                <a:spcPts val="4480"/>
              </a:lnSpc>
            </a:pPr>
            <a:r>
              <a:rPr lang="en-US" sz="3200">
                <a:solidFill>
                  <a:srgbClr val="231F20"/>
                </a:solidFill>
                <a:latin typeface="Canva Sans Bold"/>
              </a:rPr>
              <a:t>Addressing the Solar Savings Blindspot:</a:t>
            </a:r>
          </a:p>
          <a:p>
            <a:pPr algn="ctr">
              <a:lnSpc>
                <a:spcPts val="4480"/>
              </a:lnSpc>
            </a:pPr>
            <a:r>
              <a:rPr lang="en-US" sz="3200">
                <a:solidFill>
                  <a:srgbClr val="231F20"/>
                </a:solidFill>
                <a:latin typeface="Canva Sans"/>
              </a:rPr>
              <a:t>Our objective is to </a:t>
            </a:r>
            <a:r>
              <a:rPr lang="en-US" sz="3200">
                <a:solidFill>
                  <a:srgbClr val="231F20"/>
                </a:solidFill>
                <a:latin typeface="Canva Sans Bold"/>
              </a:rPr>
              <a:t>combat the lack of awareness</a:t>
            </a:r>
            <a:r>
              <a:rPr lang="en-US" sz="3200">
                <a:solidFill>
                  <a:srgbClr val="231F20"/>
                </a:solidFill>
                <a:latin typeface="Canva Sans"/>
              </a:rPr>
              <a:t> among homeowners about the</a:t>
            </a:r>
            <a:r>
              <a:rPr lang="en-US" sz="3200">
                <a:solidFill>
                  <a:srgbClr val="231F20"/>
                </a:solidFill>
                <a:latin typeface="Canva Sans Bold"/>
              </a:rPr>
              <a:t> substantial financial benefits</a:t>
            </a:r>
            <a:r>
              <a:rPr lang="en-US" sz="3200">
                <a:solidFill>
                  <a:srgbClr val="231F20"/>
                </a:solidFill>
                <a:latin typeface="Canva Sans"/>
              </a:rPr>
              <a:t> attainable through the </a:t>
            </a:r>
            <a:r>
              <a:rPr lang="en-US" sz="3200">
                <a:solidFill>
                  <a:srgbClr val="231F20"/>
                </a:solidFill>
                <a:latin typeface="Canva Sans Bold"/>
              </a:rPr>
              <a:t>installation of solar panels</a:t>
            </a:r>
            <a:r>
              <a:rPr lang="en-US" sz="3200">
                <a:solidFill>
                  <a:srgbClr val="231F20"/>
                </a:solidFill>
                <a:latin typeface="Canva Sans"/>
              </a:rPr>
              <a:t>. By highlighting the potential for </a:t>
            </a:r>
            <a:r>
              <a:rPr lang="en-US" sz="3200">
                <a:solidFill>
                  <a:srgbClr val="231F20"/>
                </a:solidFill>
                <a:latin typeface="Canva Sans Bold"/>
              </a:rPr>
              <a:t>significant cost savings</a:t>
            </a:r>
            <a:r>
              <a:rPr lang="en-US" sz="3200">
                <a:solidFill>
                  <a:srgbClr val="231F20"/>
                </a:solidFill>
                <a:latin typeface="Canva Sans"/>
              </a:rPr>
              <a:t> and even </a:t>
            </a:r>
            <a:r>
              <a:rPr lang="en-US" sz="3200">
                <a:solidFill>
                  <a:srgbClr val="231F20"/>
                </a:solidFill>
                <a:latin typeface="Canva Sans Bold"/>
              </a:rPr>
              <a:t>earnings</a:t>
            </a:r>
            <a:r>
              <a:rPr lang="en-US" sz="3200">
                <a:solidFill>
                  <a:srgbClr val="231F20"/>
                </a:solidFill>
                <a:latin typeface="Canva Sans"/>
              </a:rPr>
              <a:t>, we aim to bridge the information gap and encourage wider adoption of solar energy solutions, paving the way for a more </a:t>
            </a:r>
            <a:r>
              <a:rPr lang="en-US" sz="3200">
                <a:solidFill>
                  <a:srgbClr val="231F20"/>
                </a:solidFill>
                <a:latin typeface="Canva Sans Bold"/>
              </a:rPr>
              <a:t>sustainable</a:t>
            </a:r>
            <a:r>
              <a:rPr lang="en-US" sz="3200">
                <a:solidFill>
                  <a:srgbClr val="231F20"/>
                </a:solidFill>
                <a:latin typeface="Canva Sans"/>
              </a:rPr>
              <a:t> and </a:t>
            </a:r>
            <a:r>
              <a:rPr lang="en-US" sz="3200">
                <a:solidFill>
                  <a:srgbClr val="231F20"/>
                </a:solidFill>
                <a:latin typeface="Canva Sans Bold"/>
              </a:rPr>
              <a:t>economically advantageous future</a:t>
            </a:r>
            <a:r>
              <a:rPr lang="en-US" sz="3200">
                <a:solidFill>
                  <a:srgbClr val="231F20"/>
                </a:solidFill>
                <a:latin typeface="Canva Sans"/>
              </a:rPr>
              <a:t> for everyone.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IN"/>
          </a:p>
        </p:txBody>
      </p:sp>
      <p:grpSp>
        <p:nvGrpSpPr>
          <p:cNvPr id="3" name="Group 3"/>
          <p:cNvGrpSpPr/>
          <p:nvPr/>
        </p:nvGrpSpPr>
        <p:grpSpPr>
          <a:xfrm>
            <a:off x="633448" y="1214969"/>
            <a:ext cx="17021103" cy="2239676"/>
            <a:chOff x="0" y="0"/>
            <a:chExt cx="4482924" cy="589874"/>
          </a:xfrm>
        </p:grpSpPr>
        <p:sp>
          <p:nvSpPr>
            <p:cNvPr id="4" name="Freeform 4"/>
            <p:cNvSpPr/>
            <p:nvPr/>
          </p:nvSpPr>
          <p:spPr>
            <a:xfrm>
              <a:off x="0" y="0"/>
              <a:ext cx="4482924" cy="589874"/>
            </a:xfrm>
            <a:custGeom>
              <a:avLst/>
              <a:gdLst/>
              <a:ahLst/>
              <a:cxnLst/>
              <a:rect l="l" t="t" r="r" b="b"/>
              <a:pathLst>
                <a:path w="4482924" h="589874">
                  <a:moveTo>
                    <a:pt x="0" y="0"/>
                  </a:moveTo>
                  <a:lnTo>
                    <a:pt x="4482924" y="0"/>
                  </a:lnTo>
                  <a:lnTo>
                    <a:pt x="4482924" y="589874"/>
                  </a:lnTo>
                  <a:lnTo>
                    <a:pt x="0" y="589874"/>
                  </a:lnTo>
                  <a:close/>
                </a:path>
              </a:pathLst>
            </a:custGeom>
            <a:solidFill>
              <a:srgbClr val="1C5739"/>
            </a:solidFill>
          </p:spPr>
          <p:txBody>
            <a:bodyPr/>
            <a:lstStyle/>
            <a:p>
              <a:endParaRPr lang="en-IN"/>
            </a:p>
          </p:txBody>
        </p:sp>
        <p:sp>
          <p:nvSpPr>
            <p:cNvPr id="5" name="TextBox 5"/>
            <p:cNvSpPr txBox="1"/>
            <p:nvPr/>
          </p:nvSpPr>
          <p:spPr>
            <a:xfrm>
              <a:off x="0" y="-19050"/>
              <a:ext cx="812800" cy="831850"/>
            </a:xfrm>
            <a:prstGeom prst="rect">
              <a:avLst/>
            </a:prstGeom>
          </p:spPr>
          <p:txBody>
            <a:bodyPr lIns="50800" tIns="50800" rIns="50800" bIns="50800" rtlCol="0" anchor="ctr"/>
            <a:lstStyle/>
            <a:p>
              <a:pPr algn="ctr">
                <a:lnSpc>
                  <a:spcPts val="2859"/>
                </a:lnSpc>
              </a:pPr>
              <a:endParaRPr/>
            </a:p>
            <a:p>
              <a:pPr algn="ctr">
                <a:lnSpc>
                  <a:spcPts val="2859"/>
                </a:lnSpc>
              </a:pPr>
              <a:endParaRPr/>
            </a:p>
          </p:txBody>
        </p:sp>
      </p:grpSp>
      <p:sp>
        <p:nvSpPr>
          <p:cNvPr id="6" name="Freeform 6"/>
          <p:cNvSpPr/>
          <p:nvPr/>
        </p:nvSpPr>
        <p:spPr>
          <a:xfrm>
            <a:off x="720909" y="1214969"/>
            <a:ext cx="16933642" cy="2219079"/>
          </a:xfrm>
          <a:custGeom>
            <a:avLst/>
            <a:gdLst/>
            <a:ahLst/>
            <a:cxnLst/>
            <a:rect l="l" t="t" r="r" b="b"/>
            <a:pathLst>
              <a:path w="16933642" h="2219079">
                <a:moveTo>
                  <a:pt x="0" y="0"/>
                </a:moveTo>
                <a:lnTo>
                  <a:pt x="16933643" y="0"/>
                </a:lnTo>
                <a:lnTo>
                  <a:pt x="16933643" y="2219079"/>
                </a:lnTo>
                <a:lnTo>
                  <a:pt x="0" y="2219079"/>
                </a:lnTo>
                <a:lnTo>
                  <a:pt x="0" y="0"/>
                </a:lnTo>
                <a:close/>
              </a:path>
            </a:pathLst>
          </a:custGeom>
          <a:blipFill>
            <a:blip r:embed="rId3">
              <a:alphaModFix amt="18000"/>
            </a:blip>
            <a:stretch>
              <a:fillRect t="-165372" b="-243356"/>
            </a:stretch>
          </a:blipFill>
        </p:spPr>
        <p:txBody>
          <a:bodyPr/>
          <a:lstStyle/>
          <a:p>
            <a:endParaRPr lang="en-IN"/>
          </a:p>
        </p:txBody>
      </p:sp>
      <p:sp>
        <p:nvSpPr>
          <p:cNvPr id="7" name="TextBox 7"/>
          <p:cNvSpPr txBox="1"/>
          <p:nvPr/>
        </p:nvSpPr>
        <p:spPr>
          <a:xfrm>
            <a:off x="1028700" y="1413212"/>
            <a:ext cx="15999337" cy="1546368"/>
          </a:xfrm>
          <a:prstGeom prst="rect">
            <a:avLst/>
          </a:prstGeom>
        </p:spPr>
        <p:txBody>
          <a:bodyPr lIns="0" tIns="0" rIns="0" bIns="0" rtlCol="0" anchor="t">
            <a:spAutoFit/>
          </a:bodyPr>
          <a:lstStyle/>
          <a:p>
            <a:pPr marL="0" lvl="0" indent="0" algn="ctr">
              <a:lnSpc>
                <a:spcPts val="11502"/>
              </a:lnSpc>
              <a:spcBef>
                <a:spcPct val="0"/>
              </a:spcBef>
            </a:pPr>
            <a:r>
              <a:rPr lang="en-US" sz="8335" spc="816">
                <a:solidFill>
                  <a:srgbClr val="FFFFFF"/>
                </a:solidFill>
                <a:latin typeface="Codec Pro ExtraBold"/>
              </a:rPr>
              <a:t>FEATURES</a:t>
            </a:r>
          </a:p>
        </p:txBody>
      </p:sp>
      <p:grpSp>
        <p:nvGrpSpPr>
          <p:cNvPr id="8" name="Group 8"/>
          <p:cNvGrpSpPr/>
          <p:nvPr/>
        </p:nvGrpSpPr>
        <p:grpSpPr>
          <a:xfrm rot="-10800000">
            <a:off x="10190441" y="4051352"/>
            <a:ext cx="5290033" cy="1684030"/>
            <a:chOff x="0" y="0"/>
            <a:chExt cx="1654422" cy="526669"/>
          </a:xfrm>
        </p:grpSpPr>
        <p:sp>
          <p:nvSpPr>
            <p:cNvPr id="9" name="Freeform 9"/>
            <p:cNvSpPr/>
            <p:nvPr/>
          </p:nvSpPr>
          <p:spPr>
            <a:xfrm>
              <a:off x="0" y="0"/>
              <a:ext cx="1654422" cy="526669"/>
            </a:xfrm>
            <a:custGeom>
              <a:avLst/>
              <a:gdLst/>
              <a:ahLst/>
              <a:cxnLst/>
              <a:rect l="l" t="t" r="r" b="b"/>
              <a:pathLst>
                <a:path w="1654422" h="526669">
                  <a:moveTo>
                    <a:pt x="1451222" y="0"/>
                  </a:moveTo>
                  <a:lnTo>
                    <a:pt x="0" y="0"/>
                  </a:lnTo>
                  <a:lnTo>
                    <a:pt x="0" y="526669"/>
                  </a:lnTo>
                  <a:lnTo>
                    <a:pt x="1451222" y="526669"/>
                  </a:lnTo>
                  <a:lnTo>
                    <a:pt x="1654422" y="263334"/>
                  </a:lnTo>
                  <a:lnTo>
                    <a:pt x="1451222" y="0"/>
                  </a:lnTo>
                  <a:close/>
                </a:path>
              </a:pathLst>
            </a:custGeom>
            <a:solidFill>
              <a:srgbClr val="7ED957"/>
            </a:solidFill>
          </p:spPr>
          <p:txBody>
            <a:bodyPr/>
            <a:lstStyle/>
            <a:p>
              <a:endParaRPr lang="en-IN"/>
            </a:p>
          </p:txBody>
        </p:sp>
        <p:sp>
          <p:nvSpPr>
            <p:cNvPr id="10" name="TextBox 10"/>
            <p:cNvSpPr txBox="1"/>
            <p:nvPr/>
          </p:nvSpPr>
          <p:spPr>
            <a:xfrm>
              <a:off x="0" y="-19050"/>
              <a:ext cx="698500" cy="425450"/>
            </a:xfrm>
            <a:prstGeom prst="rect">
              <a:avLst/>
            </a:prstGeom>
          </p:spPr>
          <p:txBody>
            <a:bodyPr lIns="50800" tIns="50800" rIns="50800" bIns="50800" rtlCol="0" anchor="ctr"/>
            <a:lstStyle/>
            <a:p>
              <a:pPr algn="ctr">
                <a:lnSpc>
                  <a:spcPts val="2859"/>
                </a:lnSpc>
              </a:pPr>
              <a:endParaRPr/>
            </a:p>
          </p:txBody>
        </p:sp>
      </p:grpSp>
      <p:sp>
        <p:nvSpPr>
          <p:cNvPr id="11" name="TextBox 11"/>
          <p:cNvSpPr txBox="1"/>
          <p:nvPr/>
        </p:nvSpPr>
        <p:spPr>
          <a:xfrm>
            <a:off x="10382951" y="4333296"/>
            <a:ext cx="5290033" cy="1082040"/>
          </a:xfrm>
          <a:prstGeom prst="rect">
            <a:avLst/>
          </a:prstGeom>
        </p:spPr>
        <p:txBody>
          <a:bodyPr lIns="0" tIns="0" rIns="0" bIns="0" rtlCol="0" anchor="t">
            <a:spAutoFit/>
          </a:bodyPr>
          <a:lstStyle/>
          <a:p>
            <a:pPr algn="ctr">
              <a:lnSpc>
                <a:spcPts val="4289"/>
              </a:lnSpc>
            </a:pPr>
            <a:r>
              <a:rPr lang="en-US" sz="3299">
                <a:solidFill>
                  <a:srgbClr val="000000"/>
                </a:solidFill>
                <a:latin typeface="Open Sauce Bold"/>
              </a:rPr>
              <a:t>Weather Data </a:t>
            </a:r>
          </a:p>
          <a:p>
            <a:pPr algn="ctr">
              <a:lnSpc>
                <a:spcPts val="4289"/>
              </a:lnSpc>
              <a:spcBef>
                <a:spcPct val="0"/>
              </a:spcBef>
            </a:pPr>
            <a:r>
              <a:rPr lang="en-US" sz="3299">
                <a:solidFill>
                  <a:srgbClr val="000000"/>
                </a:solidFill>
                <a:latin typeface="Open Sauce Bold"/>
              </a:rPr>
              <a:t>Retrieval</a:t>
            </a:r>
          </a:p>
        </p:txBody>
      </p:sp>
      <p:grpSp>
        <p:nvGrpSpPr>
          <p:cNvPr id="12" name="Group 12"/>
          <p:cNvGrpSpPr/>
          <p:nvPr/>
        </p:nvGrpSpPr>
        <p:grpSpPr>
          <a:xfrm rot="-10800000">
            <a:off x="10190441" y="6332088"/>
            <a:ext cx="5290033" cy="1684030"/>
            <a:chOff x="0" y="0"/>
            <a:chExt cx="1654422" cy="526669"/>
          </a:xfrm>
        </p:grpSpPr>
        <p:sp>
          <p:nvSpPr>
            <p:cNvPr id="13" name="Freeform 13"/>
            <p:cNvSpPr/>
            <p:nvPr/>
          </p:nvSpPr>
          <p:spPr>
            <a:xfrm>
              <a:off x="0" y="0"/>
              <a:ext cx="1654422" cy="526669"/>
            </a:xfrm>
            <a:custGeom>
              <a:avLst/>
              <a:gdLst/>
              <a:ahLst/>
              <a:cxnLst/>
              <a:rect l="l" t="t" r="r" b="b"/>
              <a:pathLst>
                <a:path w="1654422" h="526669">
                  <a:moveTo>
                    <a:pt x="1451222" y="0"/>
                  </a:moveTo>
                  <a:lnTo>
                    <a:pt x="0" y="0"/>
                  </a:lnTo>
                  <a:lnTo>
                    <a:pt x="0" y="526669"/>
                  </a:lnTo>
                  <a:lnTo>
                    <a:pt x="1451222" y="526669"/>
                  </a:lnTo>
                  <a:lnTo>
                    <a:pt x="1654422" y="263334"/>
                  </a:lnTo>
                  <a:lnTo>
                    <a:pt x="1451222" y="0"/>
                  </a:lnTo>
                  <a:close/>
                </a:path>
              </a:pathLst>
            </a:custGeom>
            <a:solidFill>
              <a:srgbClr val="1C5739"/>
            </a:solidFill>
          </p:spPr>
          <p:txBody>
            <a:bodyPr/>
            <a:lstStyle/>
            <a:p>
              <a:endParaRPr lang="en-IN"/>
            </a:p>
          </p:txBody>
        </p:sp>
        <p:sp>
          <p:nvSpPr>
            <p:cNvPr id="14" name="TextBox 14"/>
            <p:cNvSpPr txBox="1"/>
            <p:nvPr/>
          </p:nvSpPr>
          <p:spPr>
            <a:xfrm>
              <a:off x="0" y="-19050"/>
              <a:ext cx="698500" cy="425450"/>
            </a:xfrm>
            <a:prstGeom prst="rect">
              <a:avLst/>
            </a:prstGeom>
          </p:spPr>
          <p:txBody>
            <a:bodyPr lIns="50800" tIns="50800" rIns="50800" bIns="50800" rtlCol="0" anchor="ctr"/>
            <a:lstStyle/>
            <a:p>
              <a:pPr algn="ctr">
                <a:lnSpc>
                  <a:spcPts val="2859"/>
                </a:lnSpc>
              </a:pPr>
              <a:endParaRPr/>
            </a:p>
          </p:txBody>
        </p:sp>
      </p:grpSp>
      <p:sp>
        <p:nvSpPr>
          <p:cNvPr id="15" name="TextBox 15"/>
          <p:cNvSpPr txBox="1"/>
          <p:nvPr/>
        </p:nvSpPr>
        <p:spPr>
          <a:xfrm>
            <a:off x="11525756" y="6614033"/>
            <a:ext cx="3004423" cy="1082040"/>
          </a:xfrm>
          <a:prstGeom prst="rect">
            <a:avLst/>
          </a:prstGeom>
        </p:spPr>
        <p:txBody>
          <a:bodyPr lIns="0" tIns="0" rIns="0" bIns="0" rtlCol="0" anchor="t">
            <a:spAutoFit/>
          </a:bodyPr>
          <a:lstStyle/>
          <a:p>
            <a:pPr algn="ctr">
              <a:lnSpc>
                <a:spcPts val="4289"/>
              </a:lnSpc>
            </a:pPr>
            <a:r>
              <a:rPr lang="en-US" sz="3299">
                <a:solidFill>
                  <a:srgbClr val="FFFFFF"/>
                </a:solidFill>
                <a:latin typeface="Open Sauce Bold"/>
              </a:rPr>
              <a:t>Solar Panel </a:t>
            </a:r>
          </a:p>
          <a:p>
            <a:pPr algn="ctr">
              <a:lnSpc>
                <a:spcPts val="4289"/>
              </a:lnSpc>
              <a:spcBef>
                <a:spcPct val="0"/>
              </a:spcBef>
            </a:pPr>
            <a:r>
              <a:rPr lang="en-US" sz="3299">
                <a:solidFill>
                  <a:srgbClr val="FFFFFF"/>
                </a:solidFill>
                <a:latin typeface="Open Sauce Bold"/>
              </a:rPr>
              <a:t>Specifications</a:t>
            </a:r>
          </a:p>
        </p:txBody>
      </p:sp>
      <p:grpSp>
        <p:nvGrpSpPr>
          <p:cNvPr id="16" name="Group 16"/>
          <p:cNvGrpSpPr/>
          <p:nvPr/>
        </p:nvGrpSpPr>
        <p:grpSpPr>
          <a:xfrm>
            <a:off x="3738336" y="6332088"/>
            <a:ext cx="5290033" cy="1684030"/>
            <a:chOff x="0" y="0"/>
            <a:chExt cx="1654422" cy="526669"/>
          </a:xfrm>
        </p:grpSpPr>
        <p:sp>
          <p:nvSpPr>
            <p:cNvPr id="17" name="Freeform 17"/>
            <p:cNvSpPr/>
            <p:nvPr/>
          </p:nvSpPr>
          <p:spPr>
            <a:xfrm>
              <a:off x="0" y="0"/>
              <a:ext cx="1654422" cy="526669"/>
            </a:xfrm>
            <a:custGeom>
              <a:avLst/>
              <a:gdLst/>
              <a:ahLst/>
              <a:cxnLst/>
              <a:rect l="l" t="t" r="r" b="b"/>
              <a:pathLst>
                <a:path w="1654422" h="526669">
                  <a:moveTo>
                    <a:pt x="1451222" y="0"/>
                  </a:moveTo>
                  <a:lnTo>
                    <a:pt x="0" y="0"/>
                  </a:lnTo>
                  <a:lnTo>
                    <a:pt x="0" y="526669"/>
                  </a:lnTo>
                  <a:lnTo>
                    <a:pt x="1451222" y="526669"/>
                  </a:lnTo>
                  <a:lnTo>
                    <a:pt x="1654422" y="263334"/>
                  </a:lnTo>
                  <a:lnTo>
                    <a:pt x="1451222" y="0"/>
                  </a:lnTo>
                  <a:close/>
                </a:path>
              </a:pathLst>
            </a:custGeom>
            <a:solidFill>
              <a:srgbClr val="7ED957"/>
            </a:solidFill>
          </p:spPr>
          <p:txBody>
            <a:bodyPr/>
            <a:lstStyle/>
            <a:p>
              <a:endParaRPr lang="en-IN"/>
            </a:p>
          </p:txBody>
        </p:sp>
        <p:sp>
          <p:nvSpPr>
            <p:cNvPr id="18" name="TextBox 18"/>
            <p:cNvSpPr txBox="1"/>
            <p:nvPr/>
          </p:nvSpPr>
          <p:spPr>
            <a:xfrm>
              <a:off x="0" y="-19050"/>
              <a:ext cx="698500" cy="425450"/>
            </a:xfrm>
            <a:prstGeom prst="rect">
              <a:avLst/>
            </a:prstGeom>
          </p:spPr>
          <p:txBody>
            <a:bodyPr lIns="50800" tIns="50800" rIns="50800" bIns="50800" rtlCol="0" anchor="ctr"/>
            <a:lstStyle/>
            <a:p>
              <a:pPr algn="ctr">
                <a:lnSpc>
                  <a:spcPts val="2859"/>
                </a:lnSpc>
              </a:pPr>
              <a:endParaRPr/>
            </a:p>
          </p:txBody>
        </p:sp>
      </p:grpSp>
      <p:sp>
        <p:nvSpPr>
          <p:cNvPr id="19" name="TextBox 19"/>
          <p:cNvSpPr txBox="1"/>
          <p:nvPr/>
        </p:nvSpPr>
        <p:spPr>
          <a:xfrm>
            <a:off x="3572602" y="6614033"/>
            <a:ext cx="5290033" cy="1082040"/>
          </a:xfrm>
          <a:prstGeom prst="rect">
            <a:avLst/>
          </a:prstGeom>
        </p:spPr>
        <p:txBody>
          <a:bodyPr lIns="0" tIns="0" rIns="0" bIns="0" rtlCol="0" anchor="t">
            <a:spAutoFit/>
          </a:bodyPr>
          <a:lstStyle/>
          <a:p>
            <a:pPr algn="ctr">
              <a:lnSpc>
                <a:spcPts val="4290"/>
              </a:lnSpc>
              <a:spcBef>
                <a:spcPct val="0"/>
              </a:spcBef>
            </a:pPr>
            <a:r>
              <a:rPr lang="en-US" sz="3300">
                <a:solidFill>
                  <a:srgbClr val="000000"/>
                </a:solidFill>
                <a:latin typeface="Open Sauce Bold"/>
              </a:rPr>
              <a:t>Prediction and Visualization</a:t>
            </a:r>
          </a:p>
        </p:txBody>
      </p:sp>
      <p:grpSp>
        <p:nvGrpSpPr>
          <p:cNvPr id="20" name="Group 20"/>
          <p:cNvGrpSpPr/>
          <p:nvPr/>
        </p:nvGrpSpPr>
        <p:grpSpPr>
          <a:xfrm>
            <a:off x="3738336" y="4051352"/>
            <a:ext cx="5290033" cy="1684030"/>
            <a:chOff x="0" y="0"/>
            <a:chExt cx="1654422" cy="526669"/>
          </a:xfrm>
        </p:grpSpPr>
        <p:sp>
          <p:nvSpPr>
            <p:cNvPr id="21" name="Freeform 21"/>
            <p:cNvSpPr/>
            <p:nvPr/>
          </p:nvSpPr>
          <p:spPr>
            <a:xfrm>
              <a:off x="0" y="0"/>
              <a:ext cx="1654422" cy="526669"/>
            </a:xfrm>
            <a:custGeom>
              <a:avLst/>
              <a:gdLst/>
              <a:ahLst/>
              <a:cxnLst/>
              <a:rect l="l" t="t" r="r" b="b"/>
              <a:pathLst>
                <a:path w="1654422" h="526669">
                  <a:moveTo>
                    <a:pt x="1451222" y="0"/>
                  </a:moveTo>
                  <a:lnTo>
                    <a:pt x="0" y="0"/>
                  </a:lnTo>
                  <a:lnTo>
                    <a:pt x="0" y="526669"/>
                  </a:lnTo>
                  <a:lnTo>
                    <a:pt x="1451222" y="526669"/>
                  </a:lnTo>
                  <a:lnTo>
                    <a:pt x="1654422" y="263334"/>
                  </a:lnTo>
                  <a:lnTo>
                    <a:pt x="1451222" y="0"/>
                  </a:lnTo>
                  <a:close/>
                </a:path>
              </a:pathLst>
            </a:custGeom>
            <a:solidFill>
              <a:srgbClr val="1C5739"/>
            </a:solidFill>
          </p:spPr>
          <p:txBody>
            <a:bodyPr/>
            <a:lstStyle/>
            <a:p>
              <a:endParaRPr lang="en-IN"/>
            </a:p>
          </p:txBody>
        </p:sp>
        <p:sp>
          <p:nvSpPr>
            <p:cNvPr id="22" name="TextBox 22"/>
            <p:cNvSpPr txBox="1"/>
            <p:nvPr/>
          </p:nvSpPr>
          <p:spPr>
            <a:xfrm>
              <a:off x="0" y="-19050"/>
              <a:ext cx="698500" cy="425450"/>
            </a:xfrm>
            <a:prstGeom prst="rect">
              <a:avLst/>
            </a:prstGeom>
          </p:spPr>
          <p:txBody>
            <a:bodyPr lIns="50800" tIns="50800" rIns="50800" bIns="50800" rtlCol="0" anchor="ctr"/>
            <a:lstStyle/>
            <a:p>
              <a:pPr algn="ctr">
                <a:lnSpc>
                  <a:spcPts val="2859"/>
                </a:lnSpc>
              </a:pPr>
              <a:endParaRPr/>
            </a:p>
          </p:txBody>
        </p:sp>
      </p:grpSp>
      <p:sp>
        <p:nvSpPr>
          <p:cNvPr id="23" name="TextBox 23"/>
          <p:cNvSpPr txBox="1"/>
          <p:nvPr/>
        </p:nvSpPr>
        <p:spPr>
          <a:xfrm>
            <a:off x="3572602" y="4342821"/>
            <a:ext cx="5290033" cy="1072515"/>
          </a:xfrm>
          <a:prstGeom prst="rect">
            <a:avLst/>
          </a:prstGeom>
        </p:spPr>
        <p:txBody>
          <a:bodyPr lIns="0" tIns="0" rIns="0" bIns="0" rtlCol="0" anchor="t">
            <a:spAutoFit/>
          </a:bodyPr>
          <a:lstStyle/>
          <a:p>
            <a:pPr algn="ctr">
              <a:lnSpc>
                <a:spcPts val="4289"/>
              </a:lnSpc>
            </a:pPr>
            <a:r>
              <a:rPr lang="en-US" sz="3299">
                <a:solidFill>
                  <a:srgbClr val="FFFFFF"/>
                </a:solidFill>
                <a:latin typeface="Canva Sans Bold"/>
              </a:rPr>
              <a:t>GPS Location </a:t>
            </a:r>
          </a:p>
          <a:p>
            <a:pPr algn="ctr">
              <a:lnSpc>
                <a:spcPts val="4289"/>
              </a:lnSpc>
              <a:spcBef>
                <a:spcPct val="0"/>
              </a:spcBef>
            </a:pPr>
            <a:r>
              <a:rPr lang="en-US" sz="3299">
                <a:solidFill>
                  <a:srgbClr val="FFFFFF"/>
                </a:solidFill>
                <a:latin typeface="Canva Sans Bold"/>
              </a:rPr>
              <a:t>Retrieval</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633448" y="374453"/>
            <a:ext cx="17021103" cy="2575872"/>
            <a:chOff x="0" y="0"/>
            <a:chExt cx="4482924" cy="678419"/>
          </a:xfrm>
        </p:grpSpPr>
        <p:sp>
          <p:nvSpPr>
            <p:cNvPr id="3" name="Freeform 3"/>
            <p:cNvSpPr/>
            <p:nvPr/>
          </p:nvSpPr>
          <p:spPr>
            <a:xfrm>
              <a:off x="0" y="0"/>
              <a:ext cx="4482924" cy="678419"/>
            </a:xfrm>
            <a:custGeom>
              <a:avLst/>
              <a:gdLst/>
              <a:ahLst/>
              <a:cxnLst/>
              <a:rect l="l" t="t" r="r" b="b"/>
              <a:pathLst>
                <a:path w="4482924" h="678419">
                  <a:moveTo>
                    <a:pt x="0" y="0"/>
                  </a:moveTo>
                  <a:lnTo>
                    <a:pt x="4482924" y="0"/>
                  </a:lnTo>
                  <a:lnTo>
                    <a:pt x="4482924" y="678419"/>
                  </a:lnTo>
                  <a:lnTo>
                    <a:pt x="0" y="678419"/>
                  </a:lnTo>
                  <a:close/>
                </a:path>
              </a:pathLst>
            </a:custGeom>
            <a:solidFill>
              <a:srgbClr val="1C5739"/>
            </a:solidFill>
          </p:spPr>
          <p:txBody>
            <a:bodyPr/>
            <a:lstStyle/>
            <a:p>
              <a:endParaRPr lang="en-IN"/>
            </a:p>
          </p:txBody>
        </p:sp>
        <p:sp>
          <p:nvSpPr>
            <p:cNvPr id="4" name="TextBox 4"/>
            <p:cNvSpPr txBox="1"/>
            <p:nvPr/>
          </p:nvSpPr>
          <p:spPr>
            <a:xfrm>
              <a:off x="0" y="-19050"/>
              <a:ext cx="812800" cy="831850"/>
            </a:xfrm>
            <a:prstGeom prst="rect">
              <a:avLst/>
            </a:prstGeom>
          </p:spPr>
          <p:txBody>
            <a:bodyPr lIns="50800" tIns="50800" rIns="50800" bIns="50800" rtlCol="0" anchor="ctr"/>
            <a:lstStyle/>
            <a:p>
              <a:pPr algn="ctr">
                <a:lnSpc>
                  <a:spcPts val="2859"/>
                </a:lnSpc>
              </a:pPr>
              <a:endParaRPr/>
            </a:p>
            <a:p>
              <a:pPr algn="ctr">
                <a:lnSpc>
                  <a:spcPts val="2859"/>
                </a:lnSpc>
              </a:pPr>
              <a:endParaRPr/>
            </a:p>
          </p:txBody>
        </p:sp>
      </p:grpSp>
      <p:sp>
        <p:nvSpPr>
          <p:cNvPr id="5" name="Freeform 5"/>
          <p:cNvSpPr/>
          <p:nvPr/>
        </p:nvSpPr>
        <p:spPr>
          <a:xfrm>
            <a:off x="667020" y="395051"/>
            <a:ext cx="16933642" cy="2555275"/>
          </a:xfrm>
          <a:custGeom>
            <a:avLst/>
            <a:gdLst/>
            <a:ahLst/>
            <a:cxnLst/>
            <a:rect l="l" t="t" r="r" b="b"/>
            <a:pathLst>
              <a:path w="16933642" h="2555275">
                <a:moveTo>
                  <a:pt x="0" y="0"/>
                </a:moveTo>
                <a:lnTo>
                  <a:pt x="16933643" y="0"/>
                </a:lnTo>
                <a:lnTo>
                  <a:pt x="16933643" y="2555275"/>
                </a:lnTo>
                <a:lnTo>
                  <a:pt x="0" y="2555275"/>
                </a:lnTo>
                <a:lnTo>
                  <a:pt x="0" y="0"/>
                </a:lnTo>
                <a:close/>
              </a:path>
            </a:pathLst>
          </a:custGeom>
          <a:blipFill>
            <a:blip r:embed="rId2">
              <a:alphaModFix amt="18000"/>
            </a:blip>
            <a:stretch>
              <a:fillRect t="-143614" b="-198181"/>
            </a:stretch>
          </a:blipFill>
        </p:spPr>
        <p:txBody>
          <a:bodyPr/>
          <a:lstStyle/>
          <a:p>
            <a:endParaRPr lang="en-IN"/>
          </a:p>
        </p:txBody>
      </p:sp>
      <p:sp>
        <p:nvSpPr>
          <p:cNvPr id="6" name="TextBox 6"/>
          <p:cNvSpPr txBox="1"/>
          <p:nvPr/>
        </p:nvSpPr>
        <p:spPr>
          <a:xfrm>
            <a:off x="1938865" y="3631045"/>
            <a:ext cx="14410270" cy="6709411"/>
          </a:xfrm>
          <a:prstGeom prst="rect">
            <a:avLst/>
          </a:prstGeom>
        </p:spPr>
        <p:txBody>
          <a:bodyPr lIns="0" tIns="0" rIns="0" bIns="0" rtlCol="0" anchor="t">
            <a:spAutoFit/>
          </a:bodyPr>
          <a:lstStyle/>
          <a:p>
            <a:pPr algn="ctr">
              <a:lnSpc>
                <a:spcPts val="4469"/>
              </a:lnSpc>
            </a:pPr>
            <a:r>
              <a:rPr lang="en-US" sz="2999">
                <a:solidFill>
                  <a:srgbClr val="231F20"/>
                </a:solidFill>
                <a:latin typeface="Canva Sans Bold"/>
              </a:rPr>
              <a:t>1. Project Planning:</a:t>
            </a:r>
          </a:p>
          <a:p>
            <a:pPr algn="ctr">
              <a:lnSpc>
                <a:spcPts val="4469"/>
              </a:lnSpc>
            </a:pPr>
            <a:r>
              <a:rPr lang="en-US" sz="2999">
                <a:solidFill>
                  <a:srgbClr val="231F20"/>
                </a:solidFill>
                <a:latin typeface="Canva Sans Bold"/>
              </a:rPr>
              <a:t>The scope of the project is to encourage use of renewable energy and to develop a website to estimate the savings we can gain by using solar panels. This project would predict the average power generated in a particular region by analysing the weather and climate of that region.</a:t>
            </a:r>
          </a:p>
          <a:p>
            <a:pPr algn="ctr">
              <a:lnSpc>
                <a:spcPts val="4469"/>
              </a:lnSpc>
            </a:pPr>
            <a:endParaRPr lang="en-US" sz="2999">
              <a:solidFill>
                <a:srgbClr val="231F20"/>
              </a:solidFill>
              <a:latin typeface="Canva Sans Bold"/>
            </a:endParaRPr>
          </a:p>
          <a:p>
            <a:pPr algn="ctr">
              <a:lnSpc>
                <a:spcPts val="4469"/>
              </a:lnSpc>
            </a:pPr>
            <a:r>
              <a:rPr lang="en-US" sz="2999">
                <a:solidFill>
                  <a:srgbClr val="231F20"/>
                </a:solidFill>
                <a:latin typeface="Canva Sans Bold"/>
              </a:rPr>
              <a:t>2. Data Collection and Preprocessing:</a:t>
            </a:r>
          </a:p>
          <a:p>
            <a:pPr algn="ctr">
              <a:lnSpc>
                <a:spcPts val="4469"/>
              </a:lnSpc>
            </a:pPr>
            <a:r>
              <a:rPr lang="en-US" sz="2999">
                <a:solidFill>
                  <a:srgbClr val="231F20"/>
                </a:solidFill>
                <a:latin typeface="Canva Sans Bold"/>
              </a:rPr>
              <a:t>We use an online dataset to train the model, that is, train the model to estimate the power generation using temperature, humidity, sky cover, pressure, wind speed and various other factors.</a:t>
            </a:r>
          </a:p>
          <a:p>
            <a:pPr algn="ctr">
              <a:lnSpc>
                <a:spcPts val="4469"/>
              </a:lnSpc>
            </a:pPr>
            <a:endParaRPr lang="en-US" sz="2999">
              <a:solidFill>
                <a:srgbClr val="231F20"/>
              </a:solidFill>
              <a:latin typeface="Canva Sans Bold"/>
            </a:endParaRPr>
          </a:p>
          <a:p>
            <a:pPr algn="ctr">
              <a:lnSpc>
                <a:spcPts val="4469"/>
              </a:lnSpc>
            </a:pPr>
            <a:endParaRPr lang="en-US" sz="2999">
              <a:solidFill>
                <a:srgbClr val="231F20"/>
              </a:solidFill>
              <a:latin typeface="Canva Sans Bold"/>
            </a:endParaRPr>
          </a:p>
        </p:txBody>
      </p:sp>
      <p:sp>
        <p:nvSpPr>
          <p:cNvPr id="7" name="TextBox 7"/>
          <p:cNvSpPr txBox="1"/>
          <p:nvPr/>
        </p:nvSpPr>
        <p:spPr>
          <a:xfrm>
            <a:off x="3259782" y="857250"/>
            <a:ext cx="11768435" cy="1566544"/>
          </a:xfrm>
          <a:prstGeom prst="rect">
            <a:avLst/>
          </a:prstGeom>
        </p:spPr>
        <p:txBody>
          <a:bodyPr lIns="0" tIns="0" rIns="0" bIns="0" rtlCol="0" anchor="t">
            <a:spAutoFit/>
          </a:bodyPr>
          <a:lstStyle/>
          <a:p>
            <a:pPr algn="ctr">
              <a:lnSpc>
                <a:spcPts val="12880"/>
              </a:lnSpc>
            </a:pPr>
            <a:r>
              <a:rPr lang="en-US" sz="9200">
                <a:solidFill>
                  <a:srgbClr val="F2F2F2"/>
                </a:solidFill>
                <a:latin typeface="Canva Sans Bold"/>
              </a:rPr>
              <a:t>PROCESS INVOLVED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633448" y="374453"/>
            <a:ext cx="17021103" cy="902676"/>
            <a:chOff x="0" y="0"/>
            <a:chExt cx="4482924" cy="237742"/>
          </a:xfrm>
        </p:grpSpPr>
        <p:sp>
          <p:nvSpPr>
            <p:cNvPr id="3" name="Freeform 3"/>
            <p:cNvSpPr/>
            <p:nvPr/>
          </p:nvSpPr>
          <p:spPr>
            <a:xfrm>
              <a:off x="0" y="0"/>
              <a:ext cx="4482924" cy="237742"/>
            </a:xfrm>
            <a:custGeom>
              <a:avLst/>
              <a:gdLst/>
              <a:ahLst/>
              <a:cxnLst/>
              <a:rect l="l" t="t" r="r" b="b"/>
              <a:pathLst>
                <a:path w="4482924" h="237742">
                  <a:moveTo>
                    <a:pt x="0" y="0"/>
                  </a:moveTo>
                  <a:lnTo>
                    <a:pt x="4482924" y="0"/>
                  </a:lnTo>
                  <a:lnTo>
                    <a:pt x="4482924" y="237742"/>
                  </a:lnTo>
                  <a:lnTo>
                    <a:pt x="0" y="237742"/>
                  </a:lnTo>
                  <a:close/>
                </a:path>
              </a:pathLst>
            </a:custGeom>
            <a:solidFill>
              <a:srgbClr val="1C5739"/>
            </a:solidFill>
          </p:spPr>
          <p:txBody>
            <a:bodyPr/>
            <a:lstStyle/>
            <a:p>
              <a:endParaRPr lang="en-IN"/>
            </a:p>
          </p:txBody>
        </p:sp>
        <p:sp>
          <p:nvSpPr>
            <p:cNvPr id="4" name="TextBox 4"/>
            <p:cNvSpPr txBox="1"/>
            <p:nvPr/>
          </p:nvSpPr>
          <p:spPr>
            <a:xfrm>
              <a:off x="0" y="-19050"/>
              <a:ext cx="812800" cy="831850"/>
            </a:xfrm>
            <a:prstGeom prst="rect">
              <a:avLst/>
            </a:prstGeom>
          </p:spPr>
          <p:txBody>
            <a:bodyPr lIns="50800" tIns="50800" rIns="50800" bIns="50800" rtlCol="0" anchor="ctr"/>
            <a:lstStyle/>
            <a:p>
              <a:pPr algn="ctr">
                <a:lnSpc>
                  <a:spcPts val="2859"/>
                </a:lnSpc>
              </a:pPr>
              <a:endParaRPr/>
            </a:p>
            <a:p>
              <a:pPr algn="ctr">
                <a:lnSpc>
                  <a:spcPts val="2859"/>
                </a:lnSpc>
              </a:pPr>
              <a:endParaRPr/>
            </a:p>
          </p:txBody>
        </p:sp>
      </p:grpSp>
      <p:sp>
        <p:nvSpPr>
          <p:cNvPr id="5" name="Freeform 5"/>
          <p:cNvSpPr/>
          <p:nvPr/>
        </p:nvSpPr>
        <p:spPr>
          <a:xfrm>
            <a:off x="667020" y="395051"/>
            <a:ext cx="16933642" cy="882078"/>
          </a:xfrm>
          <a:custGeom>
            <a:avLst/>
            <a:gdLst/>
            <a:ahLst/>
            <a:cxnLst/>
            <a:rect l="l" t="t" r="r" b="b"/>
            <a:pathLst>
              <a:path w="16933642" h="882078">
                <a:moveTo>
                  <a:pt x="0" y="0"/>
                </a:moveTo>
                <a:lnTo>
                  <a:pt x="16933643" y="0"/>
                </a:lnTo>
                <a:lnTo>
                  <a:pt x="16933643" y="882078"/>
                </a:lnTo>
                <a:lnTo>
                  <a:pt x="0" y="882078"/>
                </a:lnTo>
                <a:lnTo>
                  <a:pt x="0" y="0"/>
                </a:lnTo>
                <a:close/>
              </a:path>
            </a:pathLst>
          </a:custGeom>
          <a:blipFill>
            <a:blip r:embed="rId2">
              <a:alphaModFix amt="18000"/>
            </a:blip>
            <a:stretch>
              <a:fillRect t="-416033" b="-763795"/>
            </a:stretch>
          </a:blipFill>
        </p:spPr>
        <p:txBody>
          <a:bodyPr/>
          <a:lstStyle/>
          <a:p>
            <a:endParaRPr lang="en-IN"/>
          </a:p>
        </p:txBody>
      </p:sp>
      <p:sp>
        <p:nvSpPr>
          <p:cNvPr id="6" name="TextBox 6"/>
          <p:cNvSpPr txBox="1"/>
          <p:nvPr/>
        </p:nvSpPr>
        <p:spPr>
          <a:xfrm>
            <a:off x="1938865" y="1586027"/>
            <a:ext cx="14410270" cy="10643236"/>
          </a:xfrm>
          <a:prstGeom prst="rect">
            <a:avLst/>
          </a:prstGeom>
        </p:spPr>
        <p:txBody>
          <a:bodyPr lIns="0" tIns="0" rIns="0" bIns="0" rtlCol="0" anchor="t">
            <a:spAutoFit/>
          </a:bodyPr>
          <a:lstStyle/>
          <a:p>
            <a:pPr algn="ctr">
              <a:lnSpc>
                <a:spcPts val="4469"/>
              </a:lnSpc>
            </a:pPr>
            <a:r>
              <a:rPr lang="en-US" sz="2999">
                <a:solidFill>
                  <a:srgbClr val="231F20"/>
                </a:solidFill>
                <a:latin typeface="Canva Sans Bold"/>
              </a:rPr>
              <a:t>3. Feature Engineering and Selection:</a:t>
            </a:r>
          </a:p>
          <a:p>
            <a:pPr algn="ctr">
              <a:lnSpc>
                <a:spcPts val="4469"/>
              </a:lnSpc>
            </a:pPr>
            <a:r>
              <a:rPr lang="en-US" sz="2999">
                <a:solidFill>
                  <a:srgbClr val="231F20"/>
                </a:solidFill>
                <a:latin typeface="Canva Sans Bold"/>
              </a:rPr>
              <a:t>We then create a heatmap to analyze the correlation among attributes. and remove those attributes which are not necessary. </a:t>
            </a:r>
          </a:p>
          <a:p>
            <a:pPr algn="ctr">
              <a:lnSpc>
                <a:spcPts val="4469"/>
              </a:lnSpc>
            </a:pPr>
            <a:endParaRPr lang="en-US" sz="2999">
              <a:solidFill>
                <a:srgbClr val="231F20"/>
              </a:solidFill>
              <a:latin typeface="Canva Sans Bold"/>
            </a:endParaRPr>
          </a:p>
          <a:p>
            <a:pPr algn="ctr">
              <a:lnSpc>
                <a:spcPts val="4469"/>
              </a:lnSpc>
            </a:pPr>
            <a:r>
              <a:rPr lang="en-US" sz="2999">
                <a:solidFill>
                  <a:srgbClr val="231F20"/>
                </a:solidFill>
                <a:latin typeface="Canva Sans Bold"/>
              </a:rPr>
              <a:t>4. Model Selection and Training:</a:t>
            </a:r>
          </a:p>
          <a:p>
            <a:pPr algn="ctr">
              <a:lnSpc>
                <a:spcPts val="4469"/>
              </a:lnSpc>
            </a:pPr>
            <a:r>
              <a:rPr lang="en-US" sz="2999">
                <a:solidFill>
                  <a:srgbClr val="231F20"/>
                </a:solidFill>
                <a:latin typeface="Canva Sans Bold"/>
              </a:rPr>
              <a:t>We used various machine learning algorithms to compare the accuracy and find the best fit model.</a:t>
            </a:r>
          </a:p>
          <a:p>
            <a:pPr algn="ctr">
              <a:lnSpc>
                <a:spcPts val="4469"/>
              </a:lnSpc>
            </a:pPr>
            <a:endParaRPr lang="en-US" sz="2999">
              <a:solidFill>
                <a:srgbClr val="231F20"/>
              </a:solidFill>
              <a:latin typeface="Canva Sans Bold"/>
            </a:endParaRPr>
          </a:p>
          <a:p>
            <a:pPr algn="ctr">
              <a:lnSpc>
                <a:spcPts val="4469"/>
              </a:lnSpc>
            </a:pPr>
            <a:r>
              <a:rPr lang="en-US" sz="2999">
                <a:solidFill>
                  <a:srgbClr val="231F20"/>
                </a:solidFill>
                <a:latin typeface="Canva Sans Bold"/>
              </a:rPr>
              <a:t>5. Real-Time Weather Data Integration:</a:t>
            </a:r>
          </a:p>
          <a:p>
            <a:pPr algn="ctr">
              <a:lnSpc>
                <a:spcPts val="4469"/>
              </a:lnSpc>
            </a:pPr>
            <a:r>
              <a:rPr lang="en-US" sz="2999">
                <a:solidFill>
                  <a:srgbClr val="231F20"/>
                </a:solidFill>
                <a:latin typeface="Canva Sans Bold"/>
              </a:rPr>
              <a:t>We incorporated an API to fetch real-time weather forecast data.using services like OpenWeatherMap or a custom API.</a:t>
            </a:r>
          </a:p>
          <a:p>
            <a:pPr algn="ctr">
              <a:lnSpc>
                <a:spcPts val="4469"/>
              </a:lnSpc>
            </a:pPr>
            <a:endParaRPr lang="en-US" sz="2999">
              <a:solidFill>
                <a:srgbClr val="231F20"/>
              </a:solidFill>
              <a:latin typeface="Canva Sans Bold"/>
            </a:endParaRPr>
          </a:p>
          <a:p>
            <a:pPr algn="ctr">
              <a:lnSpc>
                <a:spcPts val="4469"/>
              </a:lnSpc>
            </a:pPr>
            <a:r>
              <a:rPr lang="en-US" sz="2999">
                <a:solidFill>
                  <a:srgbClr val="231F20"/>
                </a:solidFill>
                <a:latin typeface="Canva Sans Bold"/>
              </a:rPr>
              <a:t>6. Prediction Generation and Display:</a:t>
            </a:r>
          </a:p>
          <a:p>
            <a:pPr algn="ctr">
              <a:lnSpc>
                <a:spcPts val="4469"/>
              </a:lnSpc>
            </a:pPr>
            <a:r>
              <a:rPr lang="en-US" sz="2999">
                <a:solidFill>
                  <a:srgbClr val="231F20"/>
                </a:solidFill>
                <a:latin typeface="Canva Sans Bold"/>
              </a:rPr>
              <a:t>We Implemented the prediction algorithm in the back-end of the website and displayed real-time solar power predictions.</a:t>
            </a:r>
          </a:p>
          <a:p>
            <a:pPr algn="ctr">
              <a:lnSpc>
                <a:spcPts val="4469"/>
              </a:lnSpc>
            </a:pPr>
            <a:endParaRPr lang="en-US" sz="2999">
              <a:solidFill>
                <a:srgbClr val="231F20"/>
              </a:solidFill>
              <a:latin typeface="Canva Sans Bold"/>
            </a:endParaRPr>
          </a:p>
          <a:p>
            <a:pPr algn="ctr">
              <a:lnSpc>
                <a:spcPts val="4469"/>
              </a:lnSpc>
            </a:pPr>
            <a:endParaRPr lang="en-US" sz="2999">
              <a:solidFill>
                <a:srgbClr val="231F20"/>
              </a:solidFill>
              <a:latin typeface="Canva Sans Bold"/>
            </a:endParaRPr>
          </a:p>
          <a:p>
            <a:pPr algn="ctr">
              <a:lnSpc>
                <a:spcPts val="4469"/>
              </a:lnSpc>
            </a:pPr>
            <a:endParaRPr lang="en-US" sz="2999">
              <a:solidFill>
                <a:srgbClr val="231F20"/>
              </a:solidFill>
              <a:latin typeface="Canva Sans Bold"/>
            </a:endParaRPr>
          </a:p>
          <a:p>
            <a:pPr algn="ctr">
              <a:lnSpc>
                <a:spcPts val="4469"/>
              </a:lnSpc>
            </a:pPr>
            <a:endParaRPr lang="en-US" sz="2999">
              <a:solidFill>
                <a:srgbClr val="231F20"/>
              </a:solidFill>
              <a:latin typeface="Canva Sans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4592495" y="7573922"/>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3" name="Group 3"/>
          <p:cNvGrpSpPr/>
          <p:nvPr/>
        </p:nvGrpSpPr>
        <p:grpSpPr>
          <a:xfrm>
            <a:off x="16887962" y="5985119"/>
            <a:ext cx="2085109" cy="2085109"/>
            <a:chOff x="0" y="0"/>
            <a:chExt cx="812800" cy="812800"/>
          </a:xfrm>
        </p:grpSpPr>
        <p:sp>
          <p:nvSpPr>
            <p:cNvPr id="4" name="Freeform 4"/>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C5739"/>
            </a:solidFill>
            <a:ln>
              <a:noFill/>
            </a:ln>
          </p:spPr>
          <p:txBody>
            <a:bodyPr/>
            <a:lstStyle/>
            <a:p>
              <a:endParaRPr lang="en-IN"/>
            </a:p>
          </p:txBody>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1560220" y="1728186"/>
            <a:ext cx="4687320" cy="468732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7" name="Group 7"/>
          <p:cNvGrpSpPr/>
          <p:nvPr/>
        </p:nvGrpSpPr>
        <p:grpSpPr>
          <a:xfrm>
            <a:off x="-4524556" y="-4566049"/>
            <a:ext cx="8637895" cy="8637895"/>
            <a:chOff x="0" y="0"/>
            <a:chExt cx="812800" cy="812800"/>
          </a:xfrm>
        </p:grpSpPr>
        <p:sp>
          <p:nvSpPr>
            <p:cNvPr id="8" name="Freeform 8"/>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C5739"/>
            </a:solidFill>
            <a:ln>
              <a:noFill/>
            </a:ln>
          </p:spPr>
          <p:txBody>
            <a:bodyPr/>
            <a:lstStyle/>
            <a:p>
              <a:endParaRPr lang="en-IN"/>
            </a:p>
          </p:txBody>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0" name="Freeform 10"/>
          <p:cNvSpPr/>
          <p:nvPr/>
        </p:nvSpPr>
        <p:spPr>
          <a:xfrm>
            <a:off x="4435025" y="2139456"/>
            <a:ext cx="9417951" cy="7691326"/>
          </a:xfrm>
          <a:custGeom>
            <a:avLst/>
            <a:gdLst/>
            <a:ahLst/>
            <a:cxnLst/>
            <a:rect l="l" t="t" r="r" b="b"/>
            <a:pathLst>
              <a:path w="9417951" h="7691326">
                <a:moveTo>
                  <a:pt x="0" y="0"/>
                </a:moveTo>
                <a:lnTo>
                  <a:pt x="9417950" y="0"/>
                </a:lnTo>
                <a:lnTo>
                  <a:pt x="9417950" y="7691327"/>
                </a:lnTo>
                <a:lnTo>
                  <a:pt x="0" y="7691327"/>
                </a:lnTo>
                <a:lnTo>
                  <a:pt x="0" y="0"/>
                </a:lnTo>
                <a:close/>
              </a:path>
            </a:pathLst>
          </a:custGeom>
          <a:blipFill>
            <a:blip r:embed="rId4"/>
            <a:stretch>
              <a:fillRect/>
            </a:stretch>
          </a:blipFill>
        </p:spPr>
        <p:txBody>
          <a:bodyPr/>
          <a:lstStyle/>
          <a:p>
            <a:endParaRPr lang="en-IN"/>
          </a:p>
        </p:txBody>
      </p:sp>
      <p:sp>
        <p:nvSpPr>
          <p:cNvPr id="11" name="TextBox 11"/>
          <p:cNvSpPr txBox="1"/>
          <p:nvPr/>
        </p:nvSpPr>
        <p:spPr>
          <a:xfrm>
            <a:off x="3899632" y="550907"/>
            <a:ext cx="12988330" cy="1078629"/>
          </a:xfrm>
          <a:prstGeom prst="rect">
            <a:avLst/>
          </a:prstGeom>
        </p:spPr>
        <p:txBody>
          <a:bodyPr lIns="0" tIns="0" rIns="0" bIns="0" rtlCol="0" anchor="t">
            <a:spAutoFit/>
          </a:bodyPr>
          <a:lstStyle/>
          <a:p>
            <a:pPr algn="ctr">
              <a:lnSpc>
                <a:spcPts val="9660"/>
              </a:lnSpc>
            </a:pPr>
            <a:r>
              <a:rPr lang="en-US" sz="4400" dirty="0">
                <a:solidFill>
                  <a:srgbClr val="000000"/>
                </a:solidFill>
                <a:latin typeface="Canva Sans Bold"/>
              </a:rPr>
              <a:t>PERFORMANCE COMPARISON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556</Words>
  <Application>Microsoft Office PowerPoint</Application>
  <PresentationFormat>Custom</PresentationFormat>
  <Paragraphs>50</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Calibri</vt:lpstr>
      <vt:lpstr>Arial</vt:lpstr>
      <vt:lpstr>Open Sauce Bold</vt:lpstr>
      <vt:lpstr>Codec Pro ExtraBold</vt:lpstr>
      <vt:lpstr>Codec Pro ExtraBold Bold</vt:lpstr>
      <vt:lpstr>Canva Sans Bold</vt:lpstr>
      <vt:lpstr>Canva Sans</vt:lpstr>
      <vt:lpstr>IBM Plex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dc:title>
  <cp:lastModifiedBy>Ansika Babu</cp:lastModifiedBy>
  <cp:revision>2</cp:revision>
  <dcterms:created xsi:type="dcterms:W3CDTF">2006-08-16T00:00:00Z</dcterms:created>
  <dcterms:modified xsi:type="dcterms:W3CDTF">2023-08-12T03:39:52Z</dcterms:modified>
  <dc:identifier>DAFrSS51NzU</dc:identifier>
</cp:coreProperties>
</file>

<file path=docProps/thumbnail.jpeg>
</file>